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ic Sans" charset="1" panose="03000702030302020204"/>
      <p:regular r:id="rId10"/>
    </p:embeddedFont>
    <p:embeddedFont>
      <p:font typeface="Comic Sans Bold" charset="1" panose="03000902030302020204"/>
      <p:regular r:id="rId11"/>
    </p:embeddedFont>
    <p:embeddedFont>
      <p:font typeface="Comic Sans Italics" charset="1" panose="03000702030302060204"/>
      <p:regular r:id="rId12"/>
    </p:embeddedFont>
    <p:embeddedFont>
      <p:font typeface="Comic Sans Bold Italics" charset="1" panose="0300090203030206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Fira Code" charset="1" panose="020B0809050000020004"/>
      <p:regular r:id="rId20"/>
    </p:embeddedFont>
    <p:embeddedFont>
      <p:font typeface="Fira Code Bold" charset="1" panose="020B0809050000020004"/>
      <p:regular r:id="rId21"/>
    </p:embeddedFont>
    <p:embeddedFont>
      <p:font typeface="Fira Code Light" charset="1" panose="020B0809050000020004"/>
      <p:regular r:id="rId22"/>
    </p:embeddedFont>
    <p:embeddedFont>
      <p:font typeface="Fira Code Semi-Bold" charset="1" panose="020B080905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2397867" y="541868"/>
            <a:ext cx="973665" cy="973665"/>
          </a:xfrm>
          <a:custGeom>
            <a:avLst/>
            <a:gdLst/>
            <a:ahLst/>
            <a:cxnLst/>
            <a:rect r="r" b="b" t="t" l="l"/>
            <a:pathLst>
              <a:path h="973665" w="973665">
                <a:moveTo>
                  <a:pt x="0" y="0"/>
                </a:moveTo>
                <a:lnTo>
                  <a:pt x="973665" y="0"/>
                </a:lnTo>
                <a:lnTo>
                  <a:pt x="973665" y="973664"/>
                </a:lnTo>
                <a:lnTo>
                  <a:pt x="0" y="973664"/>
                </a:lnTo>
                <a:lnTo>
                  <a:pt x="0" y="0"/>
                </a:lnTo>
                <a:close/>
              </a:path>
            </a:pathLst>
          </a:custGeom>
          <a:blipFill>
            <a:blip r:embed="rId3"/>
            <a:stretch>
              <a:fillRect l="0" t="0" r="0" b="0"/>
            </a:stretch>
          </a:blipFill>
        </p:spPr>
      </p:sp>
      <p:sp>
        <p:nvSpPr>
          <p:cNvPr name="Freeform 4" id="4"/>
          <p:cNvSpPr/>
          <p:nvPr/>
        </p:nvSpPr>
        <p:spPr>
          <a:xfrm flipH="false" flipV="false" rot="0">
            <a:off x="3729373" y="3264470"/>
            <a:ext cx="10829253" cy="3758060"/>
          </a:xfrm>
          <a:custGeom>
            <a:avLst/>
            <a:gdLst/>
            <a:ahLst/>
            <a:cxnLst/>
            <a:rect r="r" b="b" t="t" l="l"/>
            <a:pathLst>
              <a:path h="3758060" w="10829253">
                <a:moveTo>
                  <a:pt x="0" y="0"/>
                </a:moveTo>
                <a:lnTo>
                  <a:pt x="10829254" y="0"/>
                </a:lnTo>
                <a:lnTo>
                  <a:pt x="10829254" y="3758060"/>
                </a:lnTo>
                <a:lnTo>
                  <a:pt x="0" y="3758060"/>
                </a:lnTo>
                <a:lnTo>
                  <a:pt x="0" y="0"/>
                </a:lnTo>
                <a:close/>
              </a:path>
            </a:pathLst>
          </a:custGeom>
          <a:blipFill>
            <a:blip r:embed="rId4"/>
            <a:stretch>
              <a:fillRect l="0" t="-79498" r="0" b="0"/>
            </a:stretch>
          </a:blipFill>
        </p:spPr>
      </p:sp>
      <p:sp>
        <p:nvSpPr>
          <p:cNvPr name="TextBox 5" id="5"/>
          <p:cNvSpPr txBox="true"/>
          <p:nvPr/>
        </p:nvSpPr>
        <p:spPr>
          <a:xfrm rot="0">
            <a:off x="5669421" y="1063706"/>
            <a:ext cx="6949157" cy="1367569"/>
          </a:xfrm>
          <a:prstGeom prst="rect">
            <a:avLst/>
          </a:prstGeom>
        </p:spPr>
        <p:txBody>
          <a:bodyPr anchor="t" rtlCol="false" tIns="0" lIns="0" bIns="0" rIns="0">
            <a:spAutoFit/>
          </a:bodyPr>
          <a:lstStyle/>
          <a:p>
            <a:pPr algn="ctr">
              <a:lnSpc>
                <a:spcPts val="11247"/>
              </a:lnSpc>
            </a:pPr>
            <a:r>
              <a:rPr lang="en-US" sz="8033" u="sng">
                <a:solidFill>
                  <a:srgbClr val="000000"/>
                </a:solidFill>
                <a:latin typeface="Comic Sans Bold"/>
              </a:rPr>
              <a:t>Queue In C++</a:t>
            </a:r>
          </a:p>
        </p:txBody>
      </p:sp>
      <p:sp>
        <p:nvSpPr>
          <p:cNvPr name="TextBox 6" id="6"/>
          <p:cNvSpPr txBox="true"/>
          <p:nvPr/>
        </p:nvSpPr>
        <p:spPr>
          <a:xfrm rot="0">
            <a:off x="1028700" y="8793480"/>
            <a:ext cx="3681487"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Presented By: Y Sokha</a:t>
            </a:r>
          </a:p>
        </p:txBody>
      </p:sp>
      <p:grpSp>
        <p:nvGrpSpPr>
          <p:cNvPr name="Group 7" id="7"/>
          <p:cNvGrpSpPr/>
          <p:nvPr/>
        </p:nvGrpSpPr>
        <p:grpSpPr>
          <a:xfrm rot="0">
            <a:off x="-1245357" y="-1028700"/>
            <a:ext cx="4114800" cy="4114800"/>
            <a:chOff x="0" y="0"/>
            <a:chExt cx="5486400" cy="5486400"/>
          </a:xfrm>
        </p:grpSpPr>
        <p:sp>
          <p:nvSpPr>
            <p:cNvPr name="Freeform 8" id="8"/>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15690575" y="7594992"/>
            <a:ext cx="4114800" cy="4114800"/>
            <a:chOff x="0" y="0"/>
            <a:chExt cx="5486400" cy="5486400"/>
          </a:xfrm>
        </p:grpSpPr>
        <p:sp>
          <p:nvSpPr>
            <p:cNvPr name="Freeform 11" id="11"/>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464729"/>
            <a:ext cx="11214456" cy="2847975"/>
          </a:xfrm>
          <a:custGeom>
            <a:avLst/>
            <a:gdLst/>
            <a:ahLst/>
            <a:cxnLst/>
            <a:rect r="r" b="b" t="t" l="l"/>
            <a:pathLst>
              <a:path h="2847975" w="11214456">
                <a:moveTo>
                  <a:pt x="0" y="0"/>
                </a:moveTo>
                <a:lnTo>
                  <a:pt x="11214456" y="0"/>
                </a:lnTo>
                <a:lnTo>
                  <a:pt x="11214456" y="2847975"/>
                </a:lnTo>
                <a:lnTo>
                  <a:pt x="0" y="2847975"/>
                </a:lnTo>
                <a:lnTo>
                  <a:pt x="0" y="0"/>
                </a:lnTo>
                <a:close/>
              </a:path>
            </a:pathLst>
          </a:custGeom>
          <a:blipFill>
            <a:blip r:embed="rId7"/>
            <a:stretch>
              <a:fillRect l="0" t="0" r="0" b="0"/>
            </a:stretch>
          </a:blipFill>
        </p:spPr>
      </p:sp>
      <p:sp>
        <p:nvSpPr>
          <p:cNvPr name="TextBox 8" id="8"/>
          <p:cNvSpPr txBox="true"/>
          <p:nvPr/>
        </p:nvSpPr>
        <p:spPr>
          <a:xfrm rot="0">
            <a:off x="1028700" y="5105400"/>
            <a:ext cx="10681710" cy="19348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a:rPr>
              <a:t>the isEmpty function is used to check if the queue is empty. It does this by checking if the front index of the queue is -1. If the front index is -1, it means that the queue is empty, and the function returns true. Otherwise, if the front index is not -1, it means that the queue is not empty, and the function returns false.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028700"/>
            <a:ext cx="10374015" cy="4046602"/>
          </a:xfrm>
          <a:custGeom>
            <a:avLst/>
            <a:gdLst/>
            <a:ahLst/>
            <a:cxnLst/>
            <a:rect r="r" b="b" t="t" l="l"/>
            <a:pathLst>
              <a:path h="4046602" w="10374015">
                <a:moveTo>
                  <a:pt x="0" y="0"/>
                </a:moveTo>
                <a:lnTo>
                  <a:pt x="10374015" y="0"/>
                </a:lnTo>
                <a:lnTo>
                  <a:pt x="10374015" y="4046602"/>
                </a:lnTo>
                <a:lnTo>
                  <a:pt x="0" y="4046602"/>
                </a:lnTo>
                <a:lnTo>
                  <a:pt x="0" y="0"/>
                </a:lnTo>
                <a:close/>
              </a:path>
            </a:pathLst>
          </a:custGeom>
          <a:blipFill>
            <a:blip r:embed="rId7"/>
            <a:stretch>
              <a:fillRect l="0" t="0" r="0" b="0"/>
            </a:stretch>
          </a:blipFill>
        </p:spPr>
      </p:sp>
      <p:sp>
        <p:nvSpPr>
          <p:cNvPr name="TextBox 8" id="8"/>
          <p:cNvSpPr txBox="true"/>
          <p:nvPr/>
        </p:nvSpPr>
        <p:spPr>
          <a:xfrm rot="0">
            <a:off x="1028700" y="5450597"/>
            <a:ext cx="12038246" cy="23253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a:rPr>
              <a:t>The enQueue function is used to insert an element into a queue. </a:t>
            </a:r>
            <a:r>
              <a:rPr lang="en-US" sz="2199">
                <a:solidFill>
                  <a:srgbClr val="000000"/>
                </a:solidFill>
                <a:latin typeface="Canva Sans"/>
              </a:rPr>
              <a:t>It first checks if the queue is full. If the queue is not full, it checks if the queue is empty. If the queue is empty, it sets the front index to 0. Then, it increments the rear index to the next position and inserts the element at that position. Finally, it prints a message indicating that the element has been inserted. If the queue is full, it prints a message indicating that the queue is full.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810041"/>
            <a:ext cx="10794699" cy="4984236"/>
          </a:xfrm>
          <a:custGeom>
            <a:avLst/>
            <a:gdLst/>
            <a:ahLst/>
            <a:cxnLst/>
            <a:rect r="r" b="b" t="t" l="l"/>
            <a:pathLst>
              <a:path h="4984236" w="10794699">
                <a:moveTo>
                  <a:pt x="0" y="0"/>
                </a:moveTo>
                <a:lnTo>
                  <a:pt x="10794699" y="0"/>
                </a:lnTo>
                <a:lnTo>
                  <a:pt x="10794699" y="4984236"/>
                </a:lnTo>
                <a:lnTo>
                  <a:pt x="0" y="4984236"/>
                </a:lnTo>
                <a:lnTo>
                  <a:pt x="0" y="0"/>
                </a:lnTo>
                <a:close/>
              </a:path>
            </a:pathLst>
          </a:custGeom>
          <a:blipFill>
            <a:blip r:embed="rId7"/>
            <a:stretch>
              <a:fillRect l="0" t="0" r="0" b="0"/>
            </a:stretch>
          </a:blipFill>
        </p:spPr>
      </p:sp>
      <p:sp>
        <p:nvSpPr>
          <p:cNvPr name="TextBox 8" id="8"/>
          <p:cNvSpPr txBox="true"/>
          <p:nvPr/>
        </p:nvSpPr>
        <p:spPr>
          <a:xfrm rot="0">
            <a:off x="1028700" y="5870477"/>
            <a:ext cx="12038246" cy="23253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a:rPr>
              <a:t>The deQueue function is used to remove an element from the front of the queue. If the queue is empty, it prints a message indicating that the queue is empty and returns a sentinel value (-1) to indicate an error or an empty queue. Otherwise, it retrieves the element at the front of the queue, updates the front index accordingly, and prints the deleted element. If there was only one element in the queue, the front and rear indices are reset to -1 to indicate an empty queue after deletion.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028700"/>
            <a:ext cx="11851899" cy="4218472"/>
          </a:xfrm>
          <a:custGeom>
            <a:avLst/>
            <a:gdLst/>
            <a:ahLst/>
            <a:cxnLst/>
            <a:rect r="r" b="b" t="t" l="l"/>
            <a:pathLst>
              <a:path h="4218472" w="11851899">
                <a:moveTo>
                  <a:pt x="0" y="0"/>
                </a:moveTo>
                <a:lnTo>
                  <a:pt x="11851899" y="0"/>
                </a:lnTo>
                <a:lnTo>
                  <a:pt x="11851899" y="4218472"/>
                </a:lnTo>
                <a:lnTo>
                  <a:pt x="0" y="4218472"/>
                </a:lnTo>
                <a:lnTo>
                  <a:pt x="0" y="0"/>
                </a:lnTo>
                <a:close/>
              </a:path>
            </a:pathLst>
          </a:custGeom>
          <a:blipFill>
            <a:blip r:embed="rId7"/>
            <a:stretch>
              <a:fillRect l="0" t="0" r="0" b="0"/>
            </a:stretch>
          </a:blipFill>
        </p:spPr>
      </p:sp>
      <p:sp>
        <p:nvSpPr>
          <p:cNvPr name="TextBox 8" id="8"/>
          <p:cNvSpPr txBox="true"/>
          <p:nvPr/>
        </p:nvSpPr>
        <p:spPr>
          <a:xfrm rot="0">
            <a:off x="1028700" y="5450597"/>
            <a:ext cx="12038246" cy="19348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a:rPr>
              <a:t>And finally, At the bottom and last of our class, we have the display function which is used to display the elements of the queue. If the queue is empty, it prints a message indicating that the queue is empty. Otherwise, it prints the front index of the queue, followed by the elements in the queue, separated by spaces. Finally, it prints the rear index of the queue.</a:t>
            </a:r>
          </a:p>
        </p:txBody>
      </p:sp>
      <p:sp>
        <p:nvSpPr>
          <p:cNvPr name="TextBox 9" id="9"/>
          <p:cNvSpPr txBox="true"/>
          <p:nvPr/>
        </p:nvSpPr>
        <p:spPr>
          <a:xfrm rot="0">
            <a:off x="4281753" y="7936952"/>
            <a:ext cx="9276727" cy="3727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Canva Sans Bold"/>
              </a:rPr>
              <a:t>Make sure all of the previous functions stay in the Queue class!</a:t>
            </a:r>
          </a:p>
        </p:txBody>
      </p:sp>
      <p:sp>
        <p:nvSpPr>
          <p:cNvPr name="TextBox 10" id="10"/>
          <p:cNvSpPr txBox="true"/>
          <p:nvPr/>
        </p:nvSpPr>
        <p:spPr>
          <a:xfrm rot="0">
            <a:off x="2325794" y="4797413"/>
            <a:ext cx="1850367" cy="233718"/>
          </a:xfrm>
          <a:prstGeom prst="rect">
            <a:avLst/>
          </a:prstGeom>
        </p:spPr>
        <p:txBody>
          <a:bodyPr anchor="t" rtlCol="false" tIns="0" lIns="0" bIns="0" rIns="0">
            <a:spAutoFit/>
          </a:bodyPr>
          <a:lstStyle/>
          <a:p>
            <a:pPr>
              <a:lnSpc>
                <a:spcPts val="1812"/>
              </a:lnSpc>
            </a:pPr>
            <a:r>
              <a:rPr lang="en-US" sz="1294">
                <a:solidFill>
                  <a:srgbClr val="F7F8FB"/>
                </a:solidFill>
                <a:latin typeface="Canva Sans"/>
              </a:rPr>
              <a:t>close our Queue class!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56668" y="1482294"/>
            <a:ext cx="7032558" cy="7927859"/>
          </a:xfrm>
          <a:custGeom>
            <a:avLst/>
            <a:gdLst/>
            <a:ahLst/>
            <a:cxnLst/>
            <a:rect r="r" b="b" t="t" l="l"/>
            <a:pathLst>
              <a:path h="7927859" w="7032558">
                <a:moveTo>
                  <a:pt x="0" y="0"/>
                </a:moveTo>
                <a:lnTo>
                  <a:pt x="7032558" y="0"/>
                </a:lnTo>
                <a:lnTo>
                  <a:pt x="7032558" y="7927859"/>
                </a:lnTo>
                <a:lnTo>
                  <a:pt x="0" y="7927859"/>
                </a:lnTo>
                <a:lnTo>
                  <a:pt x="0" y="0"/>
                </a:lnTo>
                <a:close/>
              </a:path>
            </a:pathLst>
          </a:custGeom>
          <a:blipFill>
            <a:blip r:embed="rId7"/>
            <a:stretch>
              <a:fillRect l="0" t="0" r="0" b="0"/>
            </a:stretch>
          </a:blipFill>
        </p:spPr>
      </p:sp>
      <p:sp>
        <p:nvSpPr>
          <p:cNvPr name="TextBox 8" id="8"/>
          <p:cNvSpPr txBox="true"/>
          <p:nvPr/>
        </p:nvSpPr>
        <p:spPr>
          <a:xfrm rot="0">
            <a:off x="1028700" y="804227"/>
            <a:ext cx="9276727" cy="49784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Now we compile to see the magic!</a:t>
            </a:r>
          </a:p>
        </p:txBody>
      </p:sp>
      <p:sp>
        <p:nvSpPr>
          <p:cNvPr name="TextBox 9" id="9"/>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11442" y="1431831"/>
            <a:ext cx="7032558" cy="7927859"/>
          </a:xfrm>
          <a:custGeom>
            <a:avLst/>
            <a:gdLst/>
            <a:ahLst/>
            <a:cxnLst/>
            <a:rect r="r" b="b" t="t" l="l"/>
            <a:pathLst>
              <a:path h="7927859" w="7032558">
                <a:moveTo>
                  <a:pt x="0" y="0"/>
                </a:moveTo>
                <a:lnTo>
                  <a:pt x="7032558" y="0"/>
                </a:lnTo>
                <a:lnTo>
                  <a:pt x="7032558" y="7927858"/>
                </a:lnTo>
                <a:lnTo>
                  <a:pt x="0" y="7927858"/>
                </a:lnTo>
                <a:lnTo>
                  <a:pt x="0" y="0"/>
                </a:lnTo>
                <a:close/>
              </a:path>
            </a:pathLst>
          </a:custGeom>
          <a:blipFill>
            <a:blip r:embed="rId7"/>
            <a:stretch>
              <a:fillRect l="0" t="0" r="0" b="0"/>
            </a:stretch>
          </a:blipFill>
        </p:spPr>
      </p:sp>
      <p:sp>
        <p:nvSpPr>
          <p:cNvPr name="TextBox 8" id="8"/>
          <p:cNvSpPr txBox="true"/>
          <p:nvPr/>
        </p:nvSpPr>
        <p:spPr>
          <a:xfrm rot="0">
            <a:off x="1028700" y="804227"/>
            <a:ext cx="9276727" cy="49784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Here is our first function compiled:</a:t>
            </a:r>
          </a:p>
        </p:txBody>
      </p:sp>
      <p:sp>
        <p:nvSpPr>
          <p:cNvPr name="TextBox 9" id="9"/>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AutoShape 10" id="10"/>
          <p:cNvSpPr/>
          <p:nvPr/>
        </p:nvSpPr>
        <p:spPr>
          <a:xfrm>
            <a:off x="4570075" y="3577024"/>
            <a:ext cx="6492240" cy="0"/>
          </a:xfrm>
          <a:prstGeom prst="line">
            <a:avLst/>
          </a:prstGeom>
          <a:ln cap="flat" w="38100">
            <a:solidFill>
              <a:srgbClr val="5C814B"/>
            </a:solidFill>
            <a:prstDash val="solid"/>
            <a:headEnd type="none" len="sm" w="sm"/>
            <a:tailEnd type="arrow" len="sm" w="med"/>
          </a:ln>
        </p:spPr>
      </p:sp>
      <p:sp>
        <p:nvSpPr>
          <p:cNvPr name="TextBox 11" id="11"/>
          <p:cNvSpPr txBox="true"/>
          <p:nvPr/>
        </p:nvSpPr>
        <p:spPr>
          <a:xfrm rot="0">
            <a:off x="11366506" y="3253492"/>
            <a:ext cx="4663157" cy="580390"/>
          </a:xfrm>
          <a:prstGeom prst="rect">
            <a:avLst/>
          </a:prstGeom>
        </p:spPr>
        <p:txBody>
          <a:bodyPr anchor="t" rtlCol="false" tIns="0" lIns="0" bIns="0" rIns="0">
            <a:spAutoFit/>
          </a:bodyPr>
          <a:lstStyle/>
          <a:p>
            <a:pPr algn="ctr">
              <a:lnSpc>
                <a:spcPts val="4759"/>
              </a:lnSpc>
            </a:pPr>
            <a:r>
              <a:rPr lang="en-US" sz="3399">
                <a:solidFill>
                  <a:srgbClr val="000000"/>
                </a:solidFill>
                <a:latin typeface="Fira Code"/>
              </a:rPr>
              <a:t>“ Queue is empty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11442" y="1431831"/>
            <a:ext cx="7032558" cy="7927859"/>
          </a:xfrm>
          <a:custGeom>
            <a:avLst/>
            <a:gdLst/>
            <a:ahLst/>
            <a:cxnLst/>
            <a:rect r="r" b="b" t="t" l="l"/>
            <a:pathLst>
              <a:path h="7927859" w="7032558">
                <a:moveTo>
                  <a:pt x="0" y="0"/>
                </a:moveTo>
                <a:lnTo>
                  <a:pt x="7032558" y="0"/>
                </a:lnTo>
                <a:lnTo>
                  <a:pt x="7032558" y="7927858"/>
                </a:lnTo>
                <a:lnTo>
                  <a:pt x="0" y="7927858"/>
                </a:lnTo>
                <a:lnTo>
                  <a:pt x="0" y="0"/>
                </a:lnTo>
                <a:close/>
              </a:path>
            </a:pathLst>
          </a:custGeom>
          <a:blipFill>
            <a:blip r:embed="rId7"/>
            <a:stretch>
              <a:fillRect l="0" t="0" r="0" b="0"/>
            </a:stretch>
          </a:blipFill>
        </p:spPr>
      </p:sp>
      <p:sp>
        <p:nvSpPr>
          <p:cNvPr name="AutoShape 8" id="8"/>
          <p:cNvSpPr/>
          <p:nvPr/>
        </p:nvSpPr>
        <p:spPr>
          <a:xfrm>
            <a:off x="4763865" y="5124450"/>
            <a:ext cx="6492240" cy="0"/>
          </a:xfrm>
          <a:prstGeom prst="line">
            <a:avLst/>
          </a:prstGeom>
          <a:ln cap="flat" w="38100">
            <a:solidFill>
              <a:srgbClr val="5C814B"/>
            </a:solidFill>
            <a:prstDash val="solid"/>
            <a:headEnd type="none" len="sm" w="sm"/>
            <a:tailEnd type="arrow" len="sm" w="med"/>
          </a:ln>
        </p:spPr>
      </p:sp>
      <p:sp>
        <p:nvSpPr>
          <p:cNvPr name="Freeform 9" id="9"/>
          <p:cNvSpPr/>
          <p:nvPr/>
        </p:nvSpPr>
        <p:spPr>
          <a:xfrm flipH="false" flipV="false" rot="5400000">
            <a:off x="3616262" y="4962501"/>
            <a:ext cx="1712921" cy="323898"/>
          </a:xfrm>
          <a:custGeom>
            <a:avLst/>
            <a:gdLst/>
            <a:ahLst/>
            <a:cxnLst/>
            <a:rect r="r" b="b" t="t" l="l"/>
            <a:pathLst>
              <a:path h="323898" w="1712921">
                <a:moveTo>
                  <a:pt x="0" y="0"/>
                </a:moveTo>
                <a:lnTo>
                  <a:pt x="1712921" y="0"/>
                </a:lnTo>
                <a:lnTo>
                  <a:pt x="1712921" y="323898"/>
                </a:lnTo>
                <a:lnTo>
                  <a:pt x="0" y="3238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804227"/>
            <a:ext cx="15526481" cy="49784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The 2 part will give you each successful message when an insertion is completed.</a:t>
            </a:r>
          </a:p>
        </p:txBody>
      </p:sp>
      <p:sp>
        <p:nvSpPr>
          <p:cNvPr name="TextBox 11" id="11"/>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TextBox 12" id="12"/>
          <p:cNvSpPr txBox="true"/>
          <p:nvPr/>
        </p:nvSpPr>
        <p:spPr>
          <a:xfrm rot="0">
            <a:off x="11789088" y="2400617"/>
            <a:ext cx="2590651" cy="5380990"/>
          </a:xfrm>
          <a:prstGeom prst="rect">
            <a:avLst/>
          </a:prstGeom>
        </p:spPr>
        <p:txBody>
          <a:bodyPr anchor="t" rtlCol="false" tIns="0" lIns="0" bIns="0" rIns="0">
            <a:spAutoFit/>
          </a:bodyPr>
          <a:lstStyle/>
          <a:p>
            <a:pPr algn="ctr">
              <a:lnSpc>
                <a:spcPts val="4759"/>
              </a:lnSpc>
            </a:pPr>
            <a:r>
              <a:rPr lang="en-US" sz="3399">
                <a:solidFill>
                  <a:srgbClr val="000000"/>
                </a:solidFill>
                <a:latin typeface="Fira Code"/>
              </a:rPr>
              <a:t>Inserted 1</a:t>
            </a:r>
          </a:p>
          <a:p>
            <a:pPr algn="ctr">
              <a:lnSpc>
                <a:spcPts val="4759"/>
              </a:lnSpc>
            </a:pPr>
          </a:p>
          <a:p>
            <a:pPr algn="ctr">
              <a:lnSpc>
                <a:spcPts val="4759"/>
              </a:lnSpc>
            </a:pPr>
            <a:r>
              <a:rPr lang="en-US" sz="3399">
                <a:solidFill>
                  <a:srgbClr val="000000"/>
                </a:solidFill>
                <a:latin typeface="Fira Code"/>
              </a:rPr>
              <a:t>Inserted 2</a:t>
            </a:r>
          </a:p>
          <a:p>
            <a:pPr algn="ctr">
              <a:lnSpc>
                <a:spcPts val="4759"/>
              </a:lnSpc>
            </a:pPr>
          </a:p>
          <a:p>
            <a:pPr algn="ctr">
              <a:lnSpc>
                <a:spcPts val="4759"/>
              </a:lnSpc>
            </a:pPr>
            <a:r>
              <a:rPr lang="en-US" sz="3399">
                <a:solidFill>
                  <a:srgbClr val="000000"/>
                </a:solidFill>
                <a:latin typeface="Fira Code"/>
              </a:rPr>
              <a:t>Inserted 3</a:t>
            </a:r>
          </a:p>
          <a:p>
            <a:pPr algn="ctr">
              <a:lnSpc>
                <a:spcPts val="4759"/>
              </a:lnSpc>
            </a:pPr>
          </a:p>
          <a:p>
            <a:pPr algn="ctr">
              <a:lnSpc>
                <a:spcPts val="4759"/>
              </a:lnSpc>
            </a:pPr>
            <a:r>
              <a:rPr lang="en-US" sz="3399">
                <a:solidFill>
                  <a:srgbClr val="000000"/>
                </a:solidFill>
                <a:latin typeface="Fira Code"/>
              </a:rPr>
              <a:t>Inserted 4</a:t>
            </a:r>
          </a:p>
          <a:p>
            <a:pPr algn="ctr">
              <a:lnSpc>
                <a:spcPts val="4759"/>
              </a:lnSpc>
            </a:pPr>
          </a:p>
          <a:p>
            <a:pPr algn="ctr">
              <a:lnSpc>
                <a:spcPts val="4759"/>
              </a:lnSpc>
            </a:pPr>
            <a:r>
              <a:rPr lang="en-US" sz="3399">
                <a:solidFill>
                  <a:srgbClr val="000000"/>
                </a:solidFill>
                <a:latin typeface="Fira Code"/>
              </a:rPr>
              <a:t>Inserted 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11442" y="1431831"/>
            <a:ext cx="7032558" cy="7927859"/>
          </a:xfrm>
          <a:custGeom>
            <a:avLst/>
            <a:gdLst/>
            <a:ahLst/>
            <a:cxnLst/>
            <a:rect r="r" b="b" t="t" l="l"/>
            <a:pathLst>
              <a:path h="7927859" w="7032558">
                <a:moveTo>
                  <a:pt x="0" y="0"/>
                </a:moveTo>
                <a:lnTo>
                  <a:pt x="7032558" y="0"/>
                </a:lnTo>
                <a:lnTo>
                  <a:pt x="7032558" y="7927858"/>
                </a:lnTo>
                <a:lnTo>
                  <a:pt x="0" y="7927858"/>
                </a:lnTo>
                <a:lnTo>
                  <a:pt x="0" y="0"/>
                </a:lnTo>
                <a:close/>
              </a:path>
            </a:pathLst>
          </a:custGeom>
          <a:blipFill>
            <a:blip r:embed="rId7"/>
            <a:stretch>
              <a:fillRect l="0" t="0" r="0" b="0"/>
            </a:stretch>
          </a:blipFill>
        </p:spPr>
      </p:sp>
      <p:sp>
        <p:nvSpPr>
          <p:cNvPr name="AutoShape 8" id="8"/>
          <p:cNvSpPr/>
          <p:nvPr/>
        </p:nvSpPr>
        <p:spPr>
          <a:xfrm>
            <a:off x="4455775" y="6318671"/>
            <a:ext cx="6492240" cy="0"/>
          </a:xfrm>
          <a:prstGeom prst="line">
            <a:avLst/>
          </a:prstGeom>
          <a:ln cap="flat" w="38100">
            <a:solidFill>
              <a:srgbClr val="5C814B"/>
            </a:solidFill>
            <a:prstDash val="solid"/>
            <a:headEnd type="none" len="sm" w="sm"/>
            <a:tailEnd type="arrow" len="sm" w="med"/>
          </a:ln>
        </p:spPr>
      </p:sp>
      <p:sp>
        <p:nvSpPr>
          <p:cNvPr name="TextBox 9" id="9"/>
          <p:cNvSpPr txBox="true"/>
          <p:nvPr/>
        </p:nvSpPr>
        <p:spPr>
          <a:xfrm rot="0">
            <a:off x="1028700" y="804227"/>
            <a:ext cx="15526481" cy="49784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This, again, is due to how we defined the variable with the size of 5.</a:t>
            </a:r>
          </a:p>
        </p:txBody>
      </p:sp>
      <p:sp>
        <p:nvSpPr>
          <p:cNvPr name="TextBox 10" id="10"/>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TextBox 11" id="11"/>
          <p:cNvSpPr txBox="true"/>
          <p:nvPr/>
        </p:nvSpPr>
        <p:spPr>
          <a:xfrm rot="0">
            <a:off x="11286527" y="5995138"/>
            <a:ext cx="4404047" cy="580390"/>
          </a:xfrm>
          <a:prstGeom prst="rect">
            <a:avLst/>
          </a:prstGeom>
        </p:spPr>
        <p:txBody>
          <a:bodyPr anchor="t" rtlCol="false" tIns="0" lIns="0" bIns="0" rIns="0">
            <a:spAutoFit/>
          </a:bodyPr>
          <a:lstStyle/>
          <a:p>
            <a:pPr algn="ctr">
              <a:lnSpc>
                <a:spcPts val="4759"/>
              </a:lnSpc>
            </a:pPr>
            <a:r>
              <a:rPr lang="en-US" sz="3399">
                <a:solidFill>
                  <a:srgbClr val="000000"/>
                </a:solidFill>
                <a:latin typeface="Fira Code"/>
              </a:rPr>
              <a:t>“ Queue is full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3174" y="1884009"/>
            <a:ext cx="7032558" cy="5537772"/>
          </a:xfrm>
          <a:custGeom>
            <a:avLst/>
            <a:gdLst/>
            <a:ahLst/>
            <a:cxnLst/>
            <a:rect r="r" b="b" t="t" l="l"/>
            <a:pathLst>
              <a:path h="5537772" w="7032558">
                <a:moveTo>
                  <a:pt x="0" y="0"/>
                </a:moveTo>
                <a:lnTo>
                  <a:pt x="7032558" y="0"/>
                </a:lnTo>
                <a:lnTo>
                  <a:pt x="7032558" y="5537772"/>
                </a:lnTo>
                <a:lnTo>
                  <a:pt x="0" y="5537772"/>
                </a:lnTo>
                <a:lnTo>
                  <a:pt x="0" y="0"/>
                </a:lnTo>
                <a:close/>
              </a:path>
            </a:pathLst>
          </a:custGeom>
          <a:blipFill>
            <a:blip r:embed="rId7"/>
            <a:stretch>
              <a:fillRect l="0" t="-43159" r="0" b="0"/>
            </a:stretch>
          </a:blipFill>
        </p:spPr>
      </p:sp>
      <p:sp>
        <p:nvSpPr>
          <p:cNvPr name="AutoShape 8" id="8"/>
          <p:cNvSpPr/>
          <p:nvPr/>
        </p:nvSpPr>
        <p:spPr>
          <a:xfrm>
            <a:off x="3698479" y="4879019"/>
            <a:ext cx="6492240" cy="0"/>
          </a:xfrm>
          <a:prstGeom prst="line">
            <a:avLst/>
          </a:prstGeom>
          <a:ln cap="flat" w="38100">
            <a:solidFill>
              <a:srgbClr val="5C814B"/>
            </a:solidFill>
            <a:prstDash val="solid"/>
            <a:headEnd type="none" len="sm" w="sm"/>
            <a:tailEnd type="arrow" len="sm" w="med"/>
          </a:ln>
        </p:spPr>
      </p:sp>
      <p:sp>
        <p:nvSpPr>
          <p:cNvPr name="TextBox 9" id="9"/>
          <p:cNvSpPr txBox="true"/>
          <p:nvPr/>
        </p:nvSpPr>
        <p:spPr>
          <a:xfrm rot="0">
            <a:off x="1028700" y="804227"/>
            <a:ext cx="15526481" cy="49784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This function displayed the Queue after all of the elements we added.</a:t>
            </a:r>
          </a:p>
        </p:txBody>
      </p:sp>
      <p:sp>
        <p:nvSpPr>
          <p:cNvPr name="TextBox 10" id="10"/>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TextBox 11" id="11"/>
          <p:cNvSpPr txBox="true"/>
          <p:nvPr/>
        </p:nvSpPr>
        <p:spPr>
          <a:xfrm rot="0">
            <a:off x="10621881" y="3619817"/>
            <a:ext cx="6735961" cy="2980690"/>
          </a:xfrm>
          <a:prstGeom prst="rect">
            <a:avLst/>
          </a:prstGeom>
        </p:spPr>
        <p:txBody>
          <a:bodyPr anchor="t" rtlCol="false" tIns="0" lIns="0" bIns="0" rIns="0">
            <a:spAutoFit/>
          </a:bodyPr>
          <a:lstStyle/>
          <a:p>
            <a:pPr algn="just">
              <a:lnSpc>
                <a:spcPts val="4759"/>
              </a:lnSpc>
            </a:pPr>
            <a:r>
              <a:rPr lang="en-US" sz="3399">
                <a:solidFill>
                  <a:srgbClr val="000000"/>
                </a:solidFill>
                <a:latin typeface="Fira Code"/>
              </a:rPr>
              <a:t>“ Front index-&gt; 0 “</a:t>
            </a:r>
          </a:p>
          <a:p>
            <a:pPr algn="just">
              <a:lnSpc>
                <a:spcPts val="4759"/>
              </a:lnSpc>
            </a:pPr>
          </a:p>
          <a:p>
            <a:pPr algn="just">
              <a:lnSpc>
                <a:spcPts val="4759"/>
              </a:lnSpc>
            </a:pPr>
            <a:r>
              <a:rPr lang="en-US" sz="3399">
                <a:solidFill>
                  <a:srgbClr val="000000"/>
                </a:solidFill>
                <a:latin typeface="Fira Code"/>
              </a:rPr>
              <a:t>“ Items -&gt; 1  2  3  4  5 “</a:t>
            </a:r>
          </a:p>
          <a:p>
            <a:pPr algn="just">
              <a:lnSpc>
                <a:spcPts val="4759"/>
              </a:lnSpc>
            </a:pPr>
            <a:r>
              <a:rPr lang="en-US" sz="3399">
                <a:solidFill>
                  <a:srgbClr val="000000"/>
                </a:solidFill>
                <a:latin typeface="Fira Code"/>
              </a:rPr>
              <a:t>  </a:t>
            </a:r>
          </a:p>
          <a:p>
            <a:pPr algn="just">
              <a:lnSpc>
                <a:spcPts val="4759"/>
              </a:lnSpc>
            </a:pPr>
            <a:r>
              <a:rPr lang="en-US" sz="3399">
                <a:solidFill>
                  <a:srgbClr val="000000"/>
                </a:solidFill>
                <a:latin typeface="Fira Code"/>
              </a:rPr>
              <a:t>“ Rear index -&gt; 4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3174" y="1884009"/>
            <a:ext cx="7032558" cy="5537772"/>
          </a:xfrm>
          <a:custGeom>
            <a:avLst/>
            <a:gdLst/>
            <a:ahLst/>
            <a:cxnLst/>
            <a:rect r="r" b="b" t="t" l="l"/>
            <a:pathLst>
              <a:path h="5537772" w="7032558">
                <a:moveTo>
                  <a:pt x="0" y="0"/>
                </a:moveTo>
                <a:lnTo>
                  <a:pt x="7032558" y="0"/>
                </a:lnTo>
                <a:lnTo>
                  <a:pt x="7032558" y="5537772"/>
                </a:lnTo>
                <a:lnTo>
                  <a:pt x="0" y="5537772"/>
                </a:lnTo>
                <a:lnTo>
                  <a:pt x="0" y="0"/>
                </a:lnTo>
                <a:close/>
              </a:path>
            </a:pathLst>
          </a:custGeom>
          <a:blipFill>
            <a:blip r:embed="rId7"/>
            <a:stretch>
              <a:fillRect l="0" t="-43159" r="0" b="0"/>
            </a:stretch>
          </a:blipFill>
        </p:spPr>
      </p:sp>
      <p:sp>
        <p:nvSpPr>
          <p:cNvPr name="AutoShape 8" id="8"/>
          <p:cNvSpPr/>
          <p:nvPr/>
        </p:nvSpPr>
        <p:spPr>
          <a:xfrm>
            <a:off x="3682330" y="5605735"/>
            <a:ext cx="6492240" cy="0"/>
          </a:xfrm>
          <a:prstGeom prst="line">
            <a:avLst/>
          </a:prstGeom>
          <a:ln cap="flat" w="38100">
            <a:solidFill>
              <a:srgbClr val="5C814B"/>
            </a:solidFill>
            <a:prstDash val="solid"/>
            <a:headEnd type="none" len="sm" w="sm"/>
            <a:tailEnd type="arrow" len="sm" w="med"/>
          </a:ln>
        </p:spPr>
      </p:sp>
      <p:sp>
        <p:nvSpPr>
          <p:cNvPr name="TextBox 9" id="9"/>
          <p:cNvSpPr txBox="true"/>
          <p:nvPr/>
        </p:nvSpPr>
        <p:spPr>
          <a:xfrm rot="0">
            <a:off x="1028700" y="804227"/>
            <a:ext cx="15526481" cy="101219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Let’s remove an element by dequeueing!</a:t>
            </a:r>
          </a:p>
          <a:p>
            <a:pPr marL="1252211" indent="-417404" lvl="2">
              <a:lnSpc>
                <a:spcPts val="4059"/>
              </a:lnSpc>
              <a:buFont typeface="Arial"/>
              <a:buChar char="⚬"/>
            </a:pPr>
            <a:r>
              <a:rPr lang="en-US" sz="2899">
                <a:solidFill>
                  <a:srgbClr val="000000"/>
                </a:solidFill>
                <a:latin typeface="Canva Sans"/>
              </a:rPr>
              <a:t>The index “ 1 “ is shown to the removed because it was added first.</a:t>
            </a:r>
          </a:p>
        </p:txBody>
      </p:sp>
      <p:sp>
        <p:nvSpPr>
          <p:cNvPr name="TextBox 10" id="10"/>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TextBox 11" id="11"/>
          <p:cNvSpPr txBox="true"/>
          <p:nvPr/>
        </p:nvSpPr>
        <p:spPr>
          <a:xfrm rot="0">
            <a:off x="10592027" y="5282203"/>
            <a:ext cx="414501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Fira Code"/>
              </a:rPr>
              <a:t>“ </a:t>
            </a:r>
            <a:r>
              <a:rPr lang="en-US" sz="3399">
                <a:solidFill>
                  <a:srgbClr val="000000"/>
                </a:solidFill>
                <a:latin typeface="Fira Code"/>
              </a:rPr>
              <a:t>Deleted -&gt; 1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2981681" y="5539423"/>
            <a:ext cx="3008913" cy="2904969"/>
          </a:xfrm>
          <a:custGeom>
            <a:avLst/>
            <a:gdLst/>
            <a:ahLst/>
            <a:cxnLst/>
            <a:rect r="r" b="b" t="t" l="l"/>
            <a:pathLst>
              <a:path h="2904969" w="3008913">
                <a:moveTo>
                  <a:pt x="0" y="0"/>
                </a:moveTo>
                <a:lnTo>
                  <a:pt x="3008913" y="0"/>
                </a:lnTo>
                <a:lnTo>
                  <a:pt x="3008913" y="2904968"/>
                </a:lnTo>
                <a:lnTo>
                  <a:pt x="0" y="2904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876300"/>
            <a:ext cx="9636377" cy="1367569"/>
          </a:xfrm>
          <a:prstGeom prst="rect">
            <a:avLst/>
          </a:prstGeom>
        </p:spPr>
        <p:txBody>
          <a:bodyPr anchor="t" rtlCol="false" tIns="0" lIns="0" bIns="0" rIns="0">
            <a:spAutoFit/>
          </a:bodyPr>
          <a:lstStyle/>
          <a:p>
            <a:pPr>
              <a:lnSpc>
                <a:spcPts val="11247"/>
              </a:lnSpc>
            </a:pPr>
            <a:r>
              <a:rPr lang="en-US" sz="8033" u="sng">
                <a:solidFill>
                  <a:srgbClr val="000000"/>
                </a:solidFill>
                <a:latin typeface="Comic Sans Bold"/>
              </a:rPr>
              <a:t>Tables of Contents</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1028700" y="2762885"/>
            <a:ext cx="8654281"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Queue Data Structure.</a:t>
            </a:r>
          </a:p>
          <a:p>
            <a:pPr marL="734059" indent="-367030" lvl="1">
              <a:lnSpc>
                <a:spcPts val="4759"/>
              </a:lnSpc>
              <a:buFont typeface="Arial"/>
              <a:buChar char="•"/>
            </a:pPr>
            <a:r>
              <a:rPr lang="en-US" sz="3399">
                <a:solidFill>
                  <a:srgbClr val="000000"/>
                </a:solidFill>
                <a:latin typeface="Canva Sans"/>
              </a:rPr>
              <a:t>Basic Operations Of Queue.</a:t>
            </a:r>
          </a:p>
          <a:p>
            <a:pPr marL="734059" indent="-367030" lvl="1">
              <a:lnSpc>
                <a:spcPts val="4759"/>
              </a:lnSpc>
              <a:buFont typeface="Arial"/>
              <a:buChar char="•"/>
            </a:pPr>
            <a:r>
              <a:rPr lang="en-US" sz="3399">
                <a:solidFill>
                  <a:srgbClr val="000000"/>
                </a:solidFill>
                <a:latin typeface="Canva Sans"/>
              </a:rPr>
              <a:t>Working Of Queue.</a:t>
            </a:r>
          </a:p>
          <a:p>
            <a:pPr marL="734059" indent="-367030" lvl="1">
              <a:lnSpc>
                <a:spcPts val="4759"/>
              </a:lnSpc>
              <a:buFont typeface="Arial"/>
              <a:buChar char="•"/>
            </a:pPr>
            <a:r>
              <a:rPr lang="en-US" sz="3399">
                <a:solidFill>
                  <a:srgbClr val="000000"/>
                </a:solidFill>
                <a:latin typeface="Canva Sans"/>
              </a:rPr>
              <a:t>Enqueue and Dequeue Operations.</a:t>
            </a:r>
          </a:p>
          <a:p>
            <a:pPr marL="734059" indent="-367030" lvl="1">
              <a:lnSpc>
                <a:spcPts val="4759"/>
              </a:lnSpc>
              <a:buFont typeface="Arial"/>
              <a:buChar char="•"/>
            </a:pPr>
            <a:r>
              <a:rPr lang="en-US" sz="3399">
                <a:solidFill>
                  <a:srgbClr val="000000"/>
                </a:solidFill>
                <a:latin typeface="Canva Sans"/>
              </a:rPr>
              <a:t>Defining and Compiling a Queue class.</a:t>
            </a:r>
          </a:p>
          <a:p>
            <a:pPr marL="734059" indent="-367030" lvl="1">
              <a:lnSpc>
                <a:spcPts val="4759"/>
              </a:lnSpc>
              <a:buFont typeface="Arial"/>
              <a:buChar char="•"/>
            </a:pPr>
            <a:r>
              <a:rPr lang="en-US" sz="3399">
                <a:solidFill>
                  <a:srgbClr val="000000"/>
                </a:solidFill>
                <a:latin typeface="Canva Sans"/>
              </a:rPr>
              <a:t>Real Life Examples of Queue!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7025" y="2297276"/>
            <a:ext cx="7032558" cy="3551416"/>
          </a:xfrm>
          <a:custGeom>
            <a:avLst/>
            <a:gdLst/>
            <a:ahLst/>
            <a:cxnLst/>
            <a:rect r="r" b="b" t="t" l="l"/>
            <a:pathLst>
              <a:path h="3551416" w="7032558">
                <a:moveTo>
                  <a:pt x="0" y="0"/>
                </a:moveTo>
                <a:lnTo>
                  <a:pt x="7032558" y="0"/>
                </a:lnTo>
                <a:lnTo>
                  <a:pt x="7032558" y="3551416"/>
                </a:lnTo>
                <a:lnTo>
                  <a:pt x="0" y="3551416"/>
                </a:lnTo>
                <a:lnTo>
                  <a:pt x="0" y="0"/>
                </a:lnTo>
                <a:close/>
              </a:path>
            </a:pathLst>
          </a:custGeom>
          <a:blipFill>
            <a:blip r:embed="rId7"/>
            <a:stretch>
              <a:fillRect l="0" t="-123230" r="0" b="0"/>
            </a:stretch>
          </a:blipFill>
        </p:spPr>
      </p:sp>
      <p:sp>
        <p:nvSpPr>
          <p:cNvPr name="AutoShape 8" id="8"/>
          <p:cNvSpPr/>
          <p:nvPr/>
        </p:nvSpPr>
        <p:spPr>
          <a:xfrm>
            <a:off x="3650031" y="4782124"/>
            <a:ext cx="6492240" cy="0"/>
          </a:xfrm>
          <a:prstGeom prst="line">
            <a:avLst/>
          </a:prstGeom>
          <a:ln cap="flat" w="38100">
            <a:solidFill>
              <a:srgbClr val="5C814B"/>
            </a:solidFill>
            <a:prstDash val="solid"/>
            <a:headEnd type="none" len="sm" w="sm"/>
            <a:tailEnd type="arrow" len="sm" w="med"/>
          </a:ln>
        </p:spPr>
      </p:sp>
      <p:sp>
        <p:nvSpPr>
          <p:cNvPr name="TextBox 9" id="9"/>
          <p:cNvSpPr txBox="true"/>
          <p:nvPr/>
        </p:nvSpPr>
        <p:spPr>
          <a:xfrm rot="0">
            <a:off x="1028700" y="804227"/>
            <a:ext cx="15526481" cy="1012191"/>
          </a:xfrm>
          <a:prstGeom prst="rect">
            <a:avLst/>
          </a:prstGeom>
        </p:spPr>
        <p:txBody>
          <a:bodyPr anchor="t" rtlCol="false" tIns="0" lIns="0" bIns="0" rIns="0">
            <a:spAutoFit/>
          </a:bodyPr>
          <a:lstStyle/>
          <a:p>
            <a:pPr marL="626106" indent="-313053" lvl="1">
              <a:lnSpc>
                <a:spcPts val="4059"/>
              </a:lnSpc>
              <a:buFont typeface="Arial"/>
              <a:buChar char="•"/>
            </a:pPr>
            <a:r>
              <a:rPr lang="en-US" sz="2899">
                <a:solidFill>
                  <a:srgbClr val="000000"/>
                </a:solidFill>
                <a:latin typeface="Canva Sans Bold"/>
              </a:rPr>
              <a:t>Now after we dequeue the first element added ( which was 1 ), we can call the display function again to see what does it look like now after having 1 is removed.</a:t>
            </a:r>
          </a:p>
        </p:txBody>
      </p:sp>
      <p:sp>
        <p:nvSpPr>
          <p:cNvPr name="TextBox 10" id="10"/>
          <p:cNvSpPr txBox="true"/>
          <p:nvPr/>
        </p:nvSpPr>
        <p:spPr>
          <a:xfrm rot="0">
            <a:off x="4175548" y="9460877"/>
            <a:ext cx="3640646" cy="264919"/>
          </a:xfrm>
          <a:prstGeom prst="rect">
            <a:avLst/>
          </a:prstGeom>
        </p:spPr>
        <p:txBody>
          <a:bodyPr anchor="t" rtlCol="false" tIns="0" lIns="0" bIns="0" rIns="0">
            <a:spAutoFit/>
          </a:bodyPr>
          <a:lstStyle/>
          <a:p>
            <a:pPr>
              <a:lnSpc>
                <a:spcPts val="2198"/>
              </a:lnSpc>
            </a:pPr>
            <a:r>
              <a:rPr lang="en-US" sz="1570" u="sng">
                <a:solidFill>
                  <a:srgbClr val="000000"/>
                </a:solidFill>
                <a:latin typeface="Canva Sans Bold"/>
              </a:rPr>
              <a:t>Broken down by Adam.</a:t>
            </a:r>
          </a:p>
        </p:txBody>
      </p:sp>
      <p:sp>
        <p:nvSpPr>
          <p:cNvPr name="TextBox 11" id="11"/>
          <p:cNvSpPr txBox="true"/>
          <p:nvPr/>
        </p:nvSpPr>
        <p:spPr>
          <a:xfrm rot="0">
            <a:off x="10654819" y="3782097"/>
            <a:ext cx="6217816" cy="1780540"/>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Fira Code"/>
              </a:rPr>
              <a:t>“ </a:t>
            </a:r>
            <a:r>
              <a:rPr lang="en-US" sz="3399">
                <a:solidFill>
                  <a:srgbClr val="000000"/>
                </a:solidFill>
                <a:latin typeface="Fira Code"/>
              </a:rPr>
              <a:t>Front index-&gt; 1 “</a:t>
            </a:r>
          </a:p>
          <a:p>
            <a:pPr>
              <a:lnSpc>
                <a:spcPts val="4759"/>
              </a:lnSpc>
              <a:spcBef>
                <a:spcPct val="0"/>
              </a:spcBef>
            </a:pPr>
            <a:r>
              <a:rPr lang="en-US" sz="3399">
                <a:solidFill>
                  <a:srgbClr val="000000"/>
                </a:solidFill>
                <a:latin typeface="Fira Code"/>
              </a:rPr>
              <a:t>“ Items -&gt; 2  3  4  5 “ </a:t>
            </a:r>
          </a:p>
          <a:p>
            <a:pPr>
              <a:lnSpc>
                <a:spcPts val="4759"/>
              </a:lnSpc>
              <a:spcBef>
                <a:spcPct val="0"/>
              </a:spcBef>
            </a:pPr>
            <a:r>
              <a:rPr lang="en-US" sz="3399">
                <a:solidFill>
                  <a:srgbClr val="000000"/>
                </a:solidFill>
                <a:latin typeface="Fira Code"/>
              </a:rPr>
              <a:t>“ Rear index -&gt; 4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118575" y="3764368"/>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785177"/>
            <a:ext cx="9276727" cy="679451"/>
          </a:xfrm>
          <a:prstGeom prst="rect">
            <a:avLst/>
          </a:prstGeom>
        </p:spPr>
        <p:txBody>
          <a:bodyPr anchor="t" rtlCol="false" tIns="0" lIns="0" bIns="0" rIns="0">
            <a:spAutoFit/>
          </a:bodyPr>
          <a:lstStyle/>
          <a:p>
            <a:pPr>
              <a:lnSpc>
                <a:spcPts val="5599"/>
              </a:lnSpc>
            </a:pPr>
            <a:r>
              <a:rPr lang="en-US" sz="3999" u="sng">
                <a:solidFill>
                  <a:srgbClr val="000000"/>
                </a:solidFill>
                <a:latin typeface="Canva Sans Bold"/>
              </a:rPr>
              <a:t>6. Real Life Examples of Queue!</a:t>
            </a:r>
          </a:p>
        </p:txBody>
      </p:sp>
      <p:sp>
        <p:nvSpPr>
          <p:cNvPr name="TextBox 9" id="9"/>
          <p:cNvSpPr txBox="true"/>
          <p:nvPr/>
        </p:nvSpPr>
        <p:spPr>
          <a:xfrm rot="0">
            <a:off x="1190192" y="2429881"/>
            <a:ext cx="1596628"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Printer:</a:t>
            </a:r>
          </a:p>
        </p:txBody>
      </p:sp>
      <p:sp>
        <p:nvSpPr>
          <p:cNvPr name="TextBox 10" id="10"/>
          <p:cNvSpPr txBox="true"/>
          <p:nvPr/>
        </p:nvSpPr>
        <p:spPr>
          <a:xfrm rot="0">
            <a:off x="1836439" y="3152366"/>
            <a:ext cx="8677295" cy="173672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000000"/>
                </a:solidFill>
                <a:latin typeface="Canva Sans"/>
              </a:rPr>
              <a:t>When multiple jobs are sent to a printer, they are typically placed in a queue. The printer processes the jobs one by one in the order they were received, ensuring fairness and preventing conflicts.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43245" y="5012377"/>
            <a:ext cx="6566875" cy="4375180"/>
          </a:xfrm>
          <a:custGeom>
            <a:avLst/>
            <a:gdLst/>
            <a:ahLst/>
            <a:cxnLst/>
            <a:rect r="r" b="b" t="t" l="l"/>
            <a:pathLst>
              <a:path h="4375180" w="6566875">
                <a:moveTo>
                  <a:pt x="0" y="0"/>
                </a:moveTo>
                <a:lnTo>
                  <a:pt x="6566875" y="0"/>
                </a:lnTo>
                <a:lnTo>
                  <a:pt x="6566875" y="4375180"/>
                </a:lnTo>
                <a:lnTo>
                  <a:pt x="0" y="4375180"/>
                </a:lnTo>
                <a:lnTo>
                  <a:pt x="0" y="0"/>
                </a:lnTo>
                <a:close/>
              </a:path>
            </a:pathLst>
          </a:custGeom>
          <a:blipFill>
            <a:blip r:embed="rId7"/>
            <a:stretch>
              <a:fillRect l="0" t="0" r="0" b="0"/>
            </a:stretch>
          </a:blipFill>
        </p:spPr>
      </p:sp>
      <p:sp>
        <p:nvSpPr>
          <p:cNvPr name="TextBox 8" id="8"/>
          <p:cNvSpPr txBox="true"/>
          <p:nvPr/>
        </p:nvSpPr>
        <p:spPr>
          <a:xfrm rot="0">
            <a:off x="1028700" y="962025"/>
            <a:ext cx="3163104"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Call Centers:</a:t>
            </a:r>
          </a:p>
        </p:txBody>
      </p:sp>
      <p:sp>
        <p:nvSpPr>
          <p:cNvPr name="TextBox 9" id="9"/>
          <p:cNvSpPr txBox="true"/>
          <p:nvPr/>
        </p:nvSpPr>
        <p:spPr>
          <a:xfrm rot="0">
            <a:off x="1529603" y="1705766"/>
            <a:ext cx="8677295" cy="261302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000000"/>
                </a:solidFill>
                <a:latin typeface="Canva Sans"/>
              </a:rPr>
              <a:t>In call centers or customer support systems, incoming calls are typically placed in a queue until an agent is available to handle them. This ensures that calls are processed in the order they were received, maintaining fairness and efficient utilization of resources.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364695" y="3105478"/>
            <a:ext cx="4719162" cy="5634517"/>
          </a:xfrm>
          <a:custGeom>
            <a:avLst/>
            <a:gdLst/>
            <a:ahLst/>
            <a:cxnLst/>
            <a:rect r="r" b="b" t="t" l="l"/>
            <a:pathLst>
              <a:path h="5634517" w="4719162">
                <a:moveTo>
                  <a:pt x="0" y="0"/>
                </a:moveTo>
                <a:lnTo>
                  <a:pt x="4719161" y="0"/>
                </a:lnTo>
                <a:lnTo>
                  <a:pt x="4719161" y="5634516"/>
                </a:lnTo>
                <a:lnTo>
                  <a:pt x="0" y="5634516"/>
                </a:lnTo>
                <a:lnTo>
                  <a:pt x="0" y="0"/>
                </a:lnTo>
                <a:close/>
              </a:path>
            </a:pathLst>
          </a:custGeom>
          <a:blipFill>
            <a:blip r:embed="rId7"/>
            <a:stretch>
              <a:fillRect l="0" t="0" r="0" b="0"/>
            </a:stretch>
          </a:blipFill>
        </p:spPr>
      </p:sp>
      <p:sp>
        <p:nvSpPr>
          <p:cNvPr name="TextBox 8" id="8"/>
          <p:cNvSpPr txBox="true"/>
          <p:nvPr/>
        </p:nvSpPr>
        <p:spPr>
          <a:xfrm rot="0">
            <a:off x="1028700" y="962025"/>
            <a:ext cx="5504743"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Supermarket Checkout:</a:t>
            </a:r>
          </a:p>
        </p:txBody>
      </p:sp>
      <p:sp>
        <p:nvSpPr>
          <p:cNvPr name="TextBox 9" id="9"/>
          <p:cNvSpPr txBox="true"/>
          <p:nvPr/>
        </p:nvSpPr>
        <p:spPr>
          <a:xfrm rot="0">
            <a:off x="1529603" y="1705766"/>
            <a:ext cx="8677295" cy="217487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000000"/>
                </a:solidFill>
                <a:latin typeface="Canva Sans"/>
              </a:rPr>
              <a:t>In a supermarket, customers form a queue at the checkout counters. The first customer in the line gets served first, followed by the subsequent customers. The queue ensures a fair and orderly process for customers to complete their transactions.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915655" y="511924"/>
            <a:ext cx="10529466" cy="5922825"/>
          </a:xfrm>
          <a:custGeom>
            <a:avLst/>
            <a:gdLst/>
            <a:ahLst/>
            <a:cxnLst/>
            <a:rect r="r" b="b" t="t" l="l"/>
            <a:pathLst>
              <a:path h="5922825" w="10529466">
                <a:moveTo>
                  <a:pt x="0" y="0"/>
                </a:moveTo>
                <a:lnTo>
                  <a:pt x="10529467" y="0"/>
                </a:lnTo>
                <a:lnTo>
                  <a:pt x="10529467" y="5922825"/>
                </a:lnTo>
                <a:lnTo>
                  <a:pt x="0" y="5922825"/>
                </a:lnTo>
                <a:lnTo>
                  <a:pt x="0" y="0"/>
                </a:lnTo>
                <a:close/>
              </a:path>
            </a:pathLst>
          </a:custGeom>
          <a:blipFill>
            <a:blip r:embed="rId3"/>
            <a:stretch>
              <a:fillRect l="0" t="-4332" r="0" b="-4332"/>
            </a:stretch>
          </a:blipFill>
        </p:spPr>
      </p:sp>
      <p:grpSp>
        <p:nvGrpSpPr>
          <p:cNvPr name="Group 4" id="4"/>
          <p:cNvGrpSpPr/>
          <p:nvPr/>
        </p:nvGrpSpPr>
        <p:grpSpPr>
          <a:xfrm rot="0">
            <a:off x="1787666" y="6562132"/>
            <a:ext cx="13015011" cy="2696168"/>
            <a:chOff x="0" y="0"/>
            <a:chExt cx="17353348" cy="3594891"/>
          </a:xfrm>
        </p:grpSpPr>
        <p:sp>
          <p:nvSpPr>
            <p:cNvPr name="Freeform 5" id="5"/>
            <p:cNvSpPr/>
            <p:nvPr/>
          </p:nvSpPr>
          <p:spPr>
            <a:xfrm flipH="false" flipV="false" rot="0">
              <a:off x="0" y="0"/>
              <a:ext cx="17353348" cy="3594891"/>
            </a:xfrm>
            <a:custGeom>
              <a:avLst/>
              <a:gdLst/>
              <a:ahLst/>
              <a:cxnLst/>
              <a:rect r="r" b="b" t="t" l="l"/>
              <a:pathLst>
                <a:path h="3594891" w="17353348">
                  <a:moveTo>
                    <a:pt x="0" y="0"/>
                  </a:moveTo>
                  <a:lnTo>
                    <a:pt x="17353348" y="0"/>
                  </a:lnTo>
                  <a:lnTo>
                    <a:pt x="17353348" y="3594891"/>
                  </a:lnTo>
                  <a:lnTo>
                    <a:pt x="0" y="3594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13535" y="288995"/>
              <a:ext cx="14726278" cy="3234347"/>
            </a:xfrm>
            <a:prstGeom prst="rect">
              <a:avLst/>
            </a:prstGeom>
          </p:spPr>
          <p:txBody>
            <a:bodyPr anchor="t" rtlCol="false" tIns="0" lIns="0" bIns="0" rIns="0">
              <a:spAutoFit/>
            </a:bodyPr>
            <a:lstStyle/>
            <a:p>
              <a:pPr algn="just">
                <a:lnSpc>
                  <a:spcPts val="2773"/>
                </a:lnSpc>
              </a:pPr>
              <a:r>
                <a:rPr lang="en-US" sz="1981">
                  <a:solidFill>
                    <a:srgbClr val="000000"/>
                  </a:solidFill>
                  <a:latin typeface="Canva Sans"/>
                </a:rPr>
                <a:t>In the above image, since 1 was kept in the queue before 2, it is the first to be removed from the queue as well. It follows the FIFO rule.</a:t>
              </a:r>
            </a:p>
            <a:p>
              <a:pPr algn="just">
                <a:lnSpc>
                  <a:spcPts val="2773"/>
                </a:lnSpc>
              </a:pPr>
              <a:r>
                <a:rPr lang="en-US" sz="1981">
                  <a:solidFill>
                    <a:srgbClr val="000000"/>
                  </a:solidFill>
                  <a:latin typeface="Canva Sans"/>
                </a:rPr>
                <a:t>In programming terms, putting items in the queue is called enqueue, and removing items from the queue is called dequeue.</a:t>
              </a:r>
            </a:p>
            <a:p>
              <a:pPr algn="just">
                <a:lnSpc>
                  <a:spcPts val="2773"/>
                </a:lnSpc>
              </a:pPr>
              <a:r>
                <a:rPr lang="en-US" sz="1981">
                  <a:solidFill>
                    <a:srgbClr val="000000"/>
                  </a:solidFill>
                  <a:latin typeface="Canva Sans"/>
                </a:rPr>
                <a:t>We can implement the queue in any programming language like C, C++, Java, Python or C#, but the specification is pretty much the same.</a:t>
              </a:r>
            </a:p>
            <a:p>
              <a:pPr algn="just">
                <a:lnSpc>
                  <a:spcPts val="2773"/>
                </a:lnSpc>
              </a:pPr>
            </a:p>
          </p:txBody>
        </p:sp>
      </p:grpSp>
      <p:grpSp>
        <p:nvGrpSpPr>
          <p:cNvPr name="Group 7" id="7"/>
          <p:cNvGrpSpPr/>
          <p:nvPr/>
        </p:nvGrpSpPr>
        <p:grpSpPr>
          <a:xfrm rot="0">
            <a:off x="15803619" y="-2057400"/>
            <a:ext cx="4114800" cy="4114800"/>
            <a:chOff x="0" y="0"/>
            <a:chExt cx="5486400" cy="5486400"/>
          </a:xfrm>
        </p:grpSpPr>
        <p:sp>
          <p:nvSpPr>
            <p:cNvPr name="Freeform 8" id="8"/>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0" id="10"/>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720886" y="-357073"/>
            <a:ext cx="6156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803619" y="-2057400"/>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1028700"/>
            <a:ext cx="13170024" cy="6553315"/>
          </a:xfrm>
          <a:custGeom>
            <a:avLst/>
            <a:gdLst/>
            <a:ahLst/>
            <a:cxnLst/>
            <a:rect r="r" b="b" t="t" l="l"/>
            <a:pathLst>
              <a:path h="6553315" w="13170024">
                <a:moveTo>
                  <a:pt x="0" y="0"/>
                </a:moveTo>
                <a:lnTo>
                  <a:pt x="13170024" y="0"/>
                </a:lnTo>
                <a:lnTo>
                  <a:pt x="13170024" y="6553315"/>
                </a:lnTo>
                <a:lnTo>
                  <a:pt x="0" y="6553315"/>
                </a:lnTo>
                <a:lnTo>
                  <a:pt x="0" y="0"/>
                </a:lnTo>
                <a:close/>
              </a:path>
            </a:pathLst>
          </a:custGeom>
          <a:blipFill>
            <a:blip r:embed="rId5"/>
            <a:stretch>
              <a:fillRect l="0" t="0" r="0" b="0"/>
            </a:stretch>
          </a:blipFill>
        </p:spPr>
      </p:sp>
      <p:sp>
        <p:nvSpPr>
          <p:cNvPr name="TextBox 7" id="7"/>
          <p:cNvSpPr txBox="true"/>
          <p:nvPr/>
        </p:nvSpPr>
        <p:spPr>
          <a:xfrm rot="0">
            <a:off x="703213" y="288897"/>
            <a:ext cx="65097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028700" y="1028700"/>
            <a:ext cx="12574908" cy="5493759"/>
          </a:xfrm>
          <a:custGeom>
            <a:avLst/>
            <a:gdLst/>
            <a:ahLst/>
            <a:cxnLst/>
            <a:rect r="r" b="b" t="t" l="l"/>
            <a:pathLst>
              <a:path h="5493759" w="12574908">
                <a:moveTo>
                  <a:pt x="0" y="0"/>
                </a:moveTo>
                <a:lnTo>
                  <a:pt x="12574908" y="0"/>
                </a:lnTo>
                <a:lnTo>
                  <a:pt x="12574908" y="5493759"/>
                </a:lnTo>
                <a:lnTo>
                  <a:pt x="0" y="5493759"/>
                </a:lnTo>
                <a:lnTo>
                  <a:pt x="0" y="0"/>
                </a:lnTo>
                <a:close/>
              </a:path>
            </a:pathLst>
          </a:custGeom>
          <a:blipFill>
            <a:blip r:embed="rId3"/>
            <a:stretch>
              <a:fillRect l="0" t="-9700" r="0" b="0"/>
            </a:stretch>
          </a:blipFill>
        </p:spPr>
      </p:sp>
      <p:grpSp>
        <p:nvGrpSpPr>
          <p:cNvPr name="Group 4" id="4"/>
          <p:cNvGrpSpPr/>
          <p:nvPr/>
        </p:nvGrpSpPr>
        <p:grpSpPr>
          <a:xfrm rot="0">
            <a:off x="15803619" y="-2057400"/>
            <a:ext cx="4114800" cy="4114800"/>
            <a:chOff x="0" y="0"/>
            <a:chExt cx="5486400" cy="5486400"/>
          </a:xfrm>
        </p:grpSpPr>
        <p:sp>
          <p:nvSpPr>
            <p:cNvPr name="Freeform 5" id="5"/>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828873" y="353494"/>
            <a:ext cx="69033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2388549" y="1122411"/>
            <a:ext cx="15096684" cy="8042178"/>
            <a:chOff x="0" y="0"/>
            <a:chExt cx="20128911" cy="10722904"/>
          </a:xfrm>
        </p:grpSpPr>
        <p:sp>
          <p:nvSpPr>
            <p:cNvPr name="Freeform 7" id="7"/>
            <p:cNvSpPr/>
            <p:nvPr/>
          </p:nvSpPr>
          <p:spPr>
            <a:xfrm flipH="false" flipV="false" rot="0">
              <a:off x="10204498" y="59018"/>
              <a:ext cx="8948907" cy="3546476"/>
            </a:xfrm>
            <a:custGeom>
              <a:avLst/>
              <a:gdLst/>
              <a:ahLst/>
              <a:cxnLst/>
              <a:rect r="r" b="b" t="t" l="l"/>
              <a:pathLst>
                <a:path h="3546476" w="8948907">
                  <a:moveTo>
                    <a:pt x="0" y="0"/>
                  </a:moveTo>
                  <a:lnTo>
                    <a:pt x="8948907" y="0"/>
                  </a:lnTo>
                  <a:lnTo>
                    <a:pt x="8948907" y="3546476"/>
                  </a:lnTo>
                  <a:lnTo>
                    <a:pt x="0" y="3546476"/>
                  </a:lnTo>
                  <a:lnTo>
                    <a:pt x="0" y="0"/>
                  </a:lnTo>
                  <a:close/>
                </a:path>
              </a:pathLst>
            </a:custGeom>
            <a:blipFill>
              <a:blip r:embed="rId5"/>
              <a:stretch>
                <a:fillRect l="0" t="-5906" r="0" b="0"/>
              </a:stretch>
            </a:blipFill>
          </p:spPr>
        </p:sp>
        <p:sp>
          <p:nvSpPr>
            <p:cNvPr name="Freeform 8" id="8"/>
            <p:cNvSpPr/>
            <p:nvPr/>
          </p:nvSpPr>
          <p:spPr>
            <a:xfrm flipH="false" flipV="false" rot="0">
              <a:off x="641310" y="915285"/>
              <a:ext cx="6287018" cy="1767573"/>
            </a:xfrm>
            <a:custGeom>
              <a:avLst/>
              <a:gdLst/>
              <a:ahLst/>
              <a:cxnLst/>
              <a:rect r="r" b="b" t="t" l="l"/>
              <a:pathLst>
                <a:path h="1767573" w="6287018">
                  <a:moveTo>
                    <a:pt x="0" y="0"/>
                  </a:moveTo>
                  <a:lnTo>
                    <a:pt x="6287019" y="0"/>
                  </a:lnTo>
                  <a:lnTo>
                    <a:pt x="6287019" y="1767573"/>
                  </a:lnTo>
                  <a:lnTo>
                    <a:pt x="0" y="1767573"/>
                  </a:lnTo>
                  <a:lnTo>
                    <a:pt x="0" y="0"/>
                  </a:lnTo>
                  <a:close/>
                </a:path>
              </a:pathLst>
            </a:custGeom>
            <a:blipFill>
              <a:blip r:embed="rId6"/>
              <a:stretch>
                <a:fillRect l="-118798" t="-129914" r="-47087" b="-361160"/>
              </a:stretch>
            </a:blipFill>
          </p:spPr>
        </p:sp>
        <p:sp>
          <p:nvSpPr>
            <p:cNvPr name="AutoShape 9" id="9"/>
            <p:cNvSpPr/>
            <p:nvPr/>
          </p:nvSpPr>
          <p:spPr>
            <a:xfrm>
              <a:off x="3784820" y="2760554"/>
              <a:ext cx="0" cy="762643"/>
            </a:xfrm>
            <a:prstGeom prst="line">
              <a:avLst/>
            </a:prstGeom>
            <a:ln cap="flat" w="47026">
              <a:solidFill>
                <a:srgbClr val="000000"/>
              </a:solidFill>
              <a:prstDash val="solid"/>
              <a:headEnd type="none" len="sm" w="sm"/>
              <a:tailEnd type="arrow" len="sm" w="med"/>
            </a:ln>
          </p:spPr>
        </p:sp>
        <p:sp>
          <p:nvSpPr>
            <p:cNvPr name="Freeform 10" id="10"/>
            <p:cNvSpPr/>
            <p:nvPr/>
          </p:nvSpPr>
          <p:spPr>
            <a:xfrm flipH="false" flipV="false" rot="0">
              <a:off x="664369" y="3605494"/>
              <a:ext cx="6287018" cy="1678148"/>
            </a:xfrm>
            <a:custGeom>
              <a:avLst/>
              <a:gdLst/>
              <a:ahLst/>
              <a:cxnLst/>
              <a:rect r="r" b="b" t="t" l="l"/>
              <a:pathLst>
                <a:path h="1678148" w="6287018">
                  <a:moveTo>
                    <a:pt x="0" y="0"/>
                  </a:moveTo>
                  <a:lnTo>
                    <a:pt x="6287018" y="0"/>
                  </a:lnTo>
                  <a:lnTo>
                    <a:pt x="6287018" y="1678147"/>
                  </a:lnTo>
                  <a:lnTo>
                    <a:pt x="0" y="1678147"/>
                  </a:lnTo>
                  <a:lnTo>
                    <a:pt x="0" y="0"/>
                  </a:lnTo>
                  <a:close/>
                </a:path>
              </a:pathLst>
            </a:custGeom>
            <a:blipFill>
              <a:blip r:embed="rId6"/>
              <a:stretch>
                <a:fillRect l="-133653" t="-275595" r="-44455" b="-275595"/>
              </a:stretch>
            </a:blipFill>
          </p:spPr>
        </p:sp>
        <p:sp>
          <p:nvSpPr>
            <p:cNvPr name="AutoShape 11" id="11"/>
            <p:cNvSpPr/>
            <p:nvPr/>
          </p:nvSpPr>
          <p:spPr>
            <a:xfrm>
              <a:off x="3807878" y="8009268"/>
              <a:ext cx="0" cy="762643"/>
            </a:xfrm>
            <a:prstGeom prst="line">
              <a:avLst/>
            </a:prstGeom>
            <a:ln cap="flat" w="47026">
              <a:solidFill>
                <a:srgbClr val="000000"/>
              </a:solidFill>
              <a:prstDash val="solid"/>
              <a:headEnd type="none" len="sm" w="sm"/>
              <a:tailEnd type="arrow" len="sm" w="med"/>
            </a:ln>
          </p:spPr>
        </p:sp>
        <p:sp>
          <p:nvSpPr>
            <p:cNvPr name="Freeform 12" id="12"/>
            <p:cNvSpPr/>
            <p:nvPr/>
          </p:nvSpPr>
          <p:spPr>
            <a:xfrm flipH="false" flipV="false" rot="0">
              <a:off x="664369" y="6222073"/>
              <a:ext cx="6287018" cy="1697628"/>
            </a:xfrm>
            <a:custGeom>
              <a:avLst/>
              <a:gdLst/>
              <a:ahLst/>
              <a:cxnLst/>
              <a:rect r="r" b="b" t="t" l="l"/>
              <a:pathLst>
                <a:path h="1697628" w="6287018">
                  <a:moveTo>
                    <a:pt x="0" y="0"/>
                  </a:moveTo>
                  <a:lnTo>
                    <a:pt x="6287018" y="0"/>
                  </a:lnTo>
                  <a:lnTo>
                    <a:pt x="6287018" y="1697628"/>
                  </a:lnTo>
                  <a:lnTo>
                    <a:pt x="0" y="1697628"/>
                  </a:lnTo>
                  <a:lnTo>
                    <a:pt x="0" y="0"/>
                  </a:lnTo>
                  <a:close/>
                </a:path>
              </a:pathLst>
            </a:custGeom>
            <a:blipFill>
              <a:blip r:embed="rId6"/>
              <a:stretch>
                <a:fillRect l="-124128" t="-377911" r="-44656" b="-144226"/>
              </a:stretch>
            </a:blipFill>
          </p:spPr>
        </p:sp>
        <p:sp>
          <p:nvSpPr>
            <p:cNvPr name="AutoShape 13" id="13"/>
            <p:cNvSpPr/>
            <p:nvPr/>
          </p:nvSpPr>
          <p:spPr>
            <a:xfrm>
              <a:off x="3807878" y="5341227"/>
              <a:ext cx="0" cy="762643"/>
            </a:xfrm>
            <a:prstGeom prst="line">
              <a:avLst/>
            </a:prstGeom>
            <a:ln cap="flat" w="47026">
              <a:solidFill>
                <a:srgbClr val="000000"/>
              </a:solidFill>
              <a:prstDash val="solid"/>
              <a:headEnd type="none" len="sm" w="sm"/>
              <a:tailEnd type="arrow" len="sm" w="med"/>
            </a:ln>
          </p:spPr>
        </p:sp>
        <p:sp>
          <p:nvSpPr>
            <p:cNvPr name="Freeform 14" id="14"/>
            <p:cNvSpPr/>
            <p:nvPr/>
          </p:nvSpPr>
          <p:spPr>
            <a:xfrm flipH="false" flipV="false" rot="0">
              <a:off x="664369" y="8901234"/>
              <a:ext cx="6263960" cy="1821670"/>
            </a:xfrm>
            <a:custGeom>
              <a:avLst/>
              <a:gdLst/>
              <a:ahLst/>
              <a:cxnLst/>
              <a:rect r="r" b="b" t="t" l="l"/>
              <a:pathLst>
                <a:path h="1821670" w="6263960">
                  <a:moveTo>
                    <a:pt x="0" y="0"/>
                  </a:moveTo>
                  <a:lnTo>
                    <a:pt x="6263960" y="0"/>
                  </a:lnTo>
                  <a:lnTo>
                    <a:pt x="6263960" y="1821670"/>
                  </a:lnTo>
                  <a:lnTo>
                    <a:pt x="0" y="1821670"/>
                  </a:lnTo>
                  <a:lnTo>
                    <a:pt x="0" y="0"/>
                  </a:lnTo>
                  <a:close/>
                </a:path>
              </a:pathLst>
            </a:custGeom>
            <a:blipFill>
              <a:blip r:embed="rId6"/>
              <a:stretch>
                <a:fillRect l="-121370" t="-453034" r="-43461" b="-16120"/>
              </a:stretch>
            </a:blipFill>
          </p:spPr>
        </p:sp>
        <p:sp>
          <p:nvSpPr>
            <p:cNvPr name="Freeform 15" id="15"/>
            <p:cNvSpPr/>
            <p:nvPr/>
          </p:nvSpPr>
          <p:spPr>
            <a:xfrm flipH="false" flipV="false" rot="9704618">
              <a:off x="7196741" y="409600"/>
              <a:ext cx="2739346" cy="773865"/>
            </a:xfrm>
            <a:custGeom>
              <a:avLst/>
              <a:gdLst/>
              <a:ahLst/>
              <a:cxnLst/>
              <a:rect r="r" b="b" t="t" l="l"/>
              <a:pathLst>
                <a:path h="773865" w="2739346">
                  <a:moveTo>
                    <a:pt x="0" y="0"/>
                  </a:moveTo>
                  <a:lnTo>
                    <a:pt x="2739345" y="0"/>
                  </a:lnTo>
                  <a:lnTo>
                    <a:pt x="2739345" y="773865"/>
                  </a:lnTo>
                  <a:lnTo>
                    <a:pt x="0" y="773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6" id="16"/>
            <p:cNvSpPr/>
            <p:nvPr/>
          </p:nvSpPr>
          <p:spPr>
            <a:xfrm>
              <a:off x="7073930" y="9812069"/>
              <a:ext cx="762643" cy="0"/>
            </a:xfrm>
            <a:prstGeom prst="line">
              <a:avLst/>
            </a:prstGeom>
            <a:ln cap="flat" w="47026">
              <a:solidFill>
                <a:srgbClr val="000000"/>
              </a:solidFill>
              <a:prstDash val="solid"/>
              <a:headEnd type="none" len="sm" w="sm"/>
              <a:tailEnd type="arrow" len="sm" w="med"/>
            </a:ln>
          </p:spPr>
        </p:sp>
        <p:sp>
          <p:nvSpPr>
            <p:cNvPr name="Freeform 17" id="17"/>
            <p:cNvSpPr/>
            <p:nvPr/>
          </p:nvSpPr>
          <p:spPr>
            <a:xfrm flipH="false" flipV="false" rot="0">
              <a:off x="8119245" y="8905152"/>
              <a:ext cx="6263960" cy="1817752"/>
            </a:xfrm>
            <a:custGeom>
              <a:avLst/>
              <a:gdLst/>
              <a:ahLst/>
              <a:cxnLst/>
              <a:rect r="r" b="b" t="t" l="l"/>
              <a:pathLst>
                <a:path h="1817752" w="6263960">
                  <a:moveTo>
                    <a:pt x="0" y="0"/>
                  </a:moveTo>
                  <a:lnTo>
                    <a:pt x="6263960" y="0"/>
                  </a:lnTo>
                  <a:lnTo>
                    <a:pt x="6263960" y="1817752"/>
                  </a:lnTo>
                  <a:lnTo>
                    <a:pt x="0" y="1817752"/>
                  </a:lnTo>
                  <a:lnTo>
                    <a:pt x="0" y="0"/>
                  </a:lnTo>
                  <a:close/>
                </a:path>
              </a:pathLst>
            </a:custGeom>
            <a:blipFill>
              <a:blip r:embed="rId9"/>
              <a:stretch>
                <a:fillRect l="-136089" t="-162803" r="-44950" b="-342485"/>
              </a:stretch>
            </a:blipFill>
          </p:spPr>
        </p:sp>
        <p:sp>
          <p:nvSpPr>
            <p:cNvPr name="Freeform 18" id="18"/>
            <p:cNvSpPr/>
            <p:nvPr/>
          </p:nvSpPr>
          <p:spPr>
            <a:xfrm flipH="false" flipV="false" rot="0">
              <a:off x="8119245" y="6101949"/>
              <a:ext cx="6263960" cy="1817752"/>
            </a:xfrm>
            <a:custGeom>
              <a:avLst/>
              <a:gdLst/>
              <a:ahLst/>
              <a:cxnLst/>
              <a:rect r="r" b="b" t="t" l="l"/>
              <a:pathLst>
                <a:path h="1817752" w="6263960">
                  <a:moveTo>
                    <a:pt x="0" y="0"/>
                  </a:moveTo>
                  <a:lnTo>
                    <a:pt x="6263960" y="0"/>
                  </a:lnTo>
                  <a:lnTo>
                    <a:pt x="6263960" y="1817752"/>
                  </a:lnTo>
                  <a:lnTo>
                    <a:pt x="0" y="1817752"/>
                  </a:lnTo>
                  <a:lnTo>
                    <a:pt x="0" y="0"/>
                  </a:lnTo>
                  <a:close/>
                </a:path>
              </a:pathLst>
            </a:custGeom>
            <a:blipFill>
              <a:blip r:embed="rId9"/>
              <a:stretch>
                <a:fillRect l="-125018" t="-241244" r="-16746" b="-179454"/>
              </a:stretch>
            </a:blipFill>
          </p:spPr>
        </p:sp>
        <p:sp>
          <p:nvSpPr>
            <p:cNvPr name="AutoShape 19" id="19"/>
            <p:cNvSpPr/>
            <p:nvPr/>
          </p:nvSpPr>
          <p:spPr>
            <a:xfrm flipV="true">
              <a:off x="11227712" y="8032781"/>
              <a:ext cx="0" cy="762643"/>
            </a:xfrm>
            <a:prstGeom prst="line">
              <a:avLst/>
            </a:prstGeom>
            <a:ln cap="flat" w="47026">
              <a:solidFill>
                <a:srgbClr val="000000"/>
              </a:solidFill>
              <a:prstDash val="solid"/>
              <a:headEnd type="none" len="sm" w="sm"/>
              <a:tailEnd type="arrow" len="sm" w="med"/>
            </a:ln>
          </p:spPr>
        </p:sp>
        <p:sp>
          <p:nvSpPr>
            <p:cNvPr name="Freeform 20" id="20"/>
            <p:cNvSpPr/>
            <p:nvPr/>
          </p:nvSpPr>
          <p:spPr>
            <a:xfrm flipH="true" flipV="false" rot="9661665">
              <a:off x="11066436" y="4745346"/>
              <a:ext cx="2339288" cy="660849"/>
            </a:xfrm>
            <a:custGeom>
              <a:avLst/>
              <a:gdLst/>
              <a:ahLst/>
              <a:cxnLst/>
              <a:rect r="r" b="b" t="t" l="l"/>
              <a:pathLst>
                <a:path h="660849" w="2339288">
                  <a:moveTo>
                    <a:pt x="2339288" y="0"/>
                  </a:moveTo>
                  <a:lnTo>
                    <a:pt x="0" y="0"/>
                  </a:lnTo>
                  <a:lnTo>
                    <a:pt x="0" y="660849"/>
                  </a:lnTo>
                  <a:lnTo>
                    <a:pt x="2339288" y="660849"/>
                  </a:lnTo>
                  <a:lnTo>
                    <a:pt x="23392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61124" y="369147"/>
              <a:ext cx="403767" cy="1002884"/>
            </a:xfrm>
            <a:prstGeom prst="rect">
              <a:avLst/>
            </a:prstGeom>
          </p:spPr>
          <p:txBody>
            <a:bodyPr anchor="t" rtlCol="false" tIns="0" lIns="0" bIns="0" rIns="0">
              <a:spAutoFit/>
            </a:bodyPr>
            <a:lstStyle/>
            <a:p>
              <a:pPr algn="ctr">
                <a:lnSpc>
                  <a:spcPts val="6335"/>
                </a:lnSpc>
              </a:pPr>
              <a:r>
                <a:rPr lang="en-US" sz="4525">
                  <a:solidFill>
                    <a:srgbClr val="000000"/>
                  </a:solidFill>
                  <a:latin typeface="Canva Sans Bold"/>
                </a:rPr>
                <a:t>1</a:t>
              </a:r>
            </a:p>
          </p:txBody>
        </p:sp>
        <p:sp>
          <p:nvSpPr>
            <p:cNvPr name="TextBox 22" id="22"/>
            <p:cNvSpPr txBox="true"/>
            <p:nvPr/>
          </p:nvSpPr>
          <p:spPr>
            <a:xfrm rot="0">
              <a:off x="37796" y="2966393"/>
              <a:ext cx="427095"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2</a:t>
              </a:r>
            </a:p>
          </p:txBody>
        </p:sp>
        <p:sp>
          <p:nvSpPr>
            <p:cNvPr name="TextBox 23" id="23"/>
            <p:cNvSpPr txBox="true"/>
            <p:nvPr/>
          </p:nvSpPr>
          <p:spPr>
            <a:xfrm rot="0">
              <a:off x="11986" y="5678075"/>
              <a:ext cx="452905"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3</a:t>
              </a:r>
            </a:p>
          </p:txBody>
        </p:sp>
        <p:sp>
          <p:nvSpPr>
            <p:cNvPr name="TextBox 24" id="24"/>
            <p:cNvSpPr txBox="true"/>
            <p:nvPr/>
          </p:nvSpPr>
          <p:spPr>
            <a:xfrm rot="0">
              <a:off x="0" y="8393380"/>
              <a:ext cx="476877"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4</a:t>
              </a:r>
            </a:p>
          </p:txBody>
        </p:sp>
        <p:sp>
          <p:nvSpPr>
            <p:cNvPr name="TextBox 25" id="25"/>
            <p:cNvSpPr txBox="true"/>
            <p:nvPr/>
          </p:nvSpPr>
          <p:spPr>
            <a:xfrm rot="0">
              <a:off x="7605988" y="8357237"/>
              <a:ext cx="461171"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5</a:t>
              </a:r>
            </a:p>
          </p:txBody>
        </p:sp>
        <p:sp>
          <p:nvSpPr>
            <p:cNvPr name="TextBox 26" id="26"/>
            <p:cNvSpPr txBox="true"/>
            <p:nvPr/>
          </p:nvSpPr>
          <p:spPr>
            <a:xfrm rot="0">
              <a:off x="7580179" y="5559873"/>
              <a:ext cx="497084"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6</a:t>
              </a:r>
            </a:p>
          </p:txBody>
        </p:sp>
        <p:sp>
          <p:nvSpPr>
            <p:cNvPr name="Freeform 27" id="27"/>
            <p:cNvSpPr/>
            <p:nvPr/>
          </p:nvSpPr>
          <p:spPr>
            <a:xfrm flipH="false" flipV="false" rot="0">
              <a:off x="13864951" y="3944846"/>
              <a:ext cx="6263960" cy="1817752"/>
            </a:xfrm>
            <a:custGeom>
              <a:avLst/>
              <a:gdLst/>
              <a:ahLst/>
              <a:cxnLst/>
              <a:rect r="r" b="b" t="t" l="l"/>
              <a:pathLst>
                <a:path h="1817752" w="6263960">
                  <a:moveTo>
                    <a:pt x="0" y="0"/>
                  </a:moveTo>
                  <a:lnTo>
                    <a:pt x="6263960" y="0"/>
                  </a:lnTo>
                  <a:lnTo>
                    <a:pt x="6263960" y="1817751"/>
                  </a:lnTo>
                  <a:lnTo>
                    <a:pt x="0" y="1817751"/>
                  </a:lnTo>
                  <a:lnTo>
                    <a:pt x="0" y="0"/>
                  </a:lnTo>
                  <a:close/>
                </a:path>
              </a:pathLst>
            </a:custGeom>
            <a:blipFill>
              <a:blip r:embed="rId9"/>
              <a:stretch>
                <a:fillRect l="-164238" t="-463405" r="-58826" b="-132395"/>
              </a:stretch>
            </a:blipFill>
          </p:spPr>
        </p:sp>
        <p:sp>
          <p:nvSpPr>
            <p:cNvPr name="TextBox 28" id="28"/>
            <p:cNvSpPr txBox="true"/>
            <p:nvPr/>
          </p:nvSpPr>
          <p:spPr>
            <a:xfrm rot="0">
              <a:off x="14093454" y="3859121"/>
              <a:ext cx="388152" cy="1002270"/>
            </a:xfrm>
            <a:prstGeom prst="rect">
              <a:avLst/>
            </a:prstGeom>
          </p:spPr>
          <p:txBody>
            <a:bodyPr anchor="t" rtlCol="false" tIns="0" lIns="0" bIns="0" rIns="0">
              <a:spAutoFit/>
            </a:bodyPr>
            <a:lstStyle/>
            <a:p>
              <a:pPr algn="ctr">
                <a:lnSpc>
                  <a:spcPts val="6337"/>
                </a:lnSpc>
              </a:pPr>
              <a:r>
                <a:rPr lang="en-US" sz="4526">
                  <a:solidFill>
                    <a:srgbClr val="000000"/>
                  </a:solidFill>
                  <a:latin typeface="Canva Sans Bold"/>
                </a:rPr>
                <a:t>7</a:t>
              </a:r>
            </a:p>
          </p:txBody>
        </p:sp>
      </p:grpSp>
      <p:sp>
        <p:nvSpPr>
          <p:cNvPr name="TextBox 29" id="29"/>
          <p:cNvSpPr txBox="true"/>
          <p:nvPr/>
        </p:nvSpPr>
        <p:spPr>
          <a:xfrm rot="0">
            <a:off x="1028700" y="516889"/>
            <a:ext cx="7141220" cy="511811"/>
          </a:xfrm>
          <a:prstGeom prst="rect">
            <a:avLst/>
          </a:prstGeom>
        </p:spPr>
        <p:txBody>
          <a:bodyPr anchor="t" rtlCol="false" tIns="0" lIns="0" bIns="0" rIns="0">
            <a:spAutoFit/>
          </a:bodyPr>
          <a:lstStyle/>
          <a:p>
            <a:pPr>
              <a:lnSpc>
                <a:spcPts val="4339"/>
              </a:lnSpc>
            </a:pPr>
            <a:r>
              <a:rPr lang="en-US" sz="3099">
                <a:solidFill>
                  <a:srgbClr val="000000"/>
                </a:solidFill>
                <a:latin typeface="Canva Sans Bold"/>
              </a:rPr>
              <a:t>4. Enqueue and Dequeue Operations.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831654"/>
            <a:ext cx="11249127" cy="8623692"/>
          </a:xfrm>
          <a:custGeom>
            <a:avLst/>
            <a:gdLst/>
            <a:ahLst/>
            <a:cxnLst/>
            <a:rect r="r" b="b" t="t" l="l"/>
            <a:pathLst>
              <a:path h="8623692" w="11249127">
                <a:moveTo>
                  <a:pt x="0" y="0"/>
                </a:moveTo>
                <a:lnTo>
                  <a:pt x="11249127" y="0"/>
                </a:lnTo>
                <a:lnTo>
                  <a:pt x="11249127" y="8623692"/>
                </a:lnTo>
                <a:lnTo>
                  <a:pt x="0" y="8623692"/>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Freeform 3" id="3"/>
          <p:cNvSpPr/>
          <p:nvPr/>
        </p:nvSpPr>
        <p:spPr>
          <a:xfrm flipH="false" flipV="false" rot="0">
            <a:off x="1028700" y="2298852"/>
            <a:ext cx="9176737" cy="3704916"/>
          </a:xfrm>
          <a:custGeom>
            <a:avLst/>
            <a:gdLst/>
            <a:ahLst/>
            <a:cxnLst/>
            <a:rect r="r" b="b" t="t" l="l"/>
            <a:pathLst>
              <a:path h="3704916" w="9176737">
                <a:moveTo>
                  <a:pt x="0" y="0"/>
                </a:moveTo>
                <a:lnTo>
                  <a:pt x="9176737" y="0"/>
                </a:lnTo>
                <a:lnTo>
                  <a:pt x="9176737" y="3704917"/>
                </a:lnTo>
                <a:lnTo>
                  <a:pt x="0" y="3704917"/>
                </a:lnTo>
                <a:lnTo>
                  <a:pt x="0" y="0"/>
                </a:lnTo>
                <a:close/>
              </a:path>
            </a:pathLst>
          </a:custGeom>
          <a:blipFill>
            <a:blip r:embed="rId3"/>
            <a:stretch>
              <a:fillRect l="-60016" t="-34985" r="-216095" b="-447261"/>
            </a:stretch>
          </a:blipFill>
        </p:spPr>
      </p:sp>
      <p:grpSp>
        <p:nvGrpSpPr>
          <p:cNvPr name="Group 4" id="4"/>
          <p:cNvGrpSpPr/>
          <p:nvPr/>
        </p:nvGrpSpPr>
        <p:grpSpPr>
          <a:xfrm rot="0">
            <a:off x="15690575" y="7594992"/>
            <a:ext cx="4114800" cy="4114800"/>
            <a:chOff x="0" y="0"/>
            <a:chExt cx="5486400" cy="5486400"/>
          </a:xfrm>
        </p:grpSpPr>
        <p:sp>
          <p:nvSpPr>
            <p:cNvPr name="Freeform 5" id="5"/>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028700" y="6078217"/>
            <a:ext cx="12354560" cy="3574175"/>
          </a:xfrm>
          <a:custGeom>
            <a:avLst/>
            <a:gdLst/>
            <a:ahLst/>
            <a:cxnLst/>
            <a:rect r="r" b="b" t="t" l="l"/>
            <a:pathLst>
              <a:path h="3574175" w="12354560">
                <a:moveTo>
                  <a:pt x="0" y="0"/>
                </a:moveTo>
                <a:lnTo>
                  <a:pt x="12354560" y="0"/>
                </a:lnTo>
                <a:lnTo>
                  <a:pt x="12354560" y="3574175"/>
                </a:lnTo>
                <a:lnTo>
                  <a:pt x="0" y="3574175"/>
                </a:lnTo>
                <a:lnTo>
                  <a:pt x="0" y="0"/>
                </a:lnTo>
                <a:close/>
              </a:path>
            </a:pathLst>
          </a:custGeom>
          <a:blipFill>
            <a:blip r:embed="rId3"/>
            <a:stretch>
              <a:fillRect l="-40406" t="-121734" r="-106437" b="-311545"/>
            </a:stretch>
          </a:blipFill>
        </p:spPr>
      </p:sp>
      <p:sp>
        <p:nvSpPr>
          <p:cNvPr name="Freeform 8" id="8"/>
          <p:cNvSpPr/>
          <p:nvPr/>
        </p:nvSpPr>
        <p:spPr>
          <a:xfrm flipH="false" flipV="false" rot="503719">
            <a:off x="12788553" y="4172449"/>
            <a:ext cx="1754466" cy="495637"/>
          </a:xfrm>
          <a:custGeom>
            <a:avLst/>
            <a:gdLst/>
            <a:ahLst/>
            <a:cxnLst/>
            <a:rect r="r" b="b" t="t" l="l"/>
            <a:pathLst>
              <a:path h="495637" w="1754466">
                <a:moveTo>
                  <a:pt x="0" y="0"/>
                </a:moveTo>
                <a:lnTo>
                  <a:pt x="1754466" y="0"/>
                </a:lnTo>
                <a:lnTo>
                  <a:pt x="1754466" y="495637"/>
                </a:lnTo>
                <a:lnTo>
                  <a:pt x="0" y="495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933450"/>
            <a:ext cx="11910864" cy="812668"/>
          </a:xfrm>
          <a:prstGeom prst="rect">
            <a:avLst/>
          </a:prstGeom>
        </p:spPr>
        <p:txBody>
          <a:bodyPr anchor="t" rtlCol="false" tIns="0" lIns="0" bIns="0" rIns="0">
            <a:spAutoFit/>
          </a:bodyPr>
          <a:lstStyle/>
          <a:p>
            <a:pPr>
              <a:lnSpc>
                <a:spcPts val="6657"/>
              </a:lnSpc>
            </a:pPr>
            <a:r>
              <a:rPr lang="en-US" sz="4755" u="sng">
                <a:solidFill>
                  <a:srgbClr val="000000"/>
                </a:solidFill>
                <a:latin typeface="Canva Sans Bold"/>
              </a:rPr>
              <a:t>5. Defining and Compiling a Queue class.</a:t>
            </a:r>
          </a:p>
        </p:txBody>
      </p:sp>
      <p:sp>
        <p:nvSpPr>
          <p:cNvPr name="TextBox 10" id="10"/>
          <p:cNvSpPr txBox="true"/>
          <p:nvPr/>
        </p:nvSpPr>
        <p:spPr>
          <a:xfrm rot="0">
            <a:off x="10620137" y="2251227"/>
            <a:ext cx="6986811" cy="1244657"/>
          </a:xfrm>
          <a:prstGeom prst="rect">
            <a:avLst/>
          </a:prstGeom>
        </p:spPr>
        <p:txBody>
          <a:bodyPr anchor="t" rtlCol="false" tIns="0" lIns="0" bIns="0" rIns="0">
            <a:spAutoFit/>
          </a:bodyPr>
          <a:lstStyle/>
          <a:p>
            <a:pPr algn="just">
              <a:lnSpc>
                <a:spcPts val="3321"/>
              </a:lnSpc>
            </a:pPr>
            <a:r>
              <a:rPr lang="en-US" sz="2372">
                <a:solidFill>
                  <a:srgbClr val="000000"/>
                </a:solidFill>
                <a:latin typeface="Canva Sans"/>
              </a:rPr>
              <a:t>...We will be writin every function in the</a:t>
            </a:r>
          </a:p>
          <a:p>
            <a:pPr algn="just">
              <a:lnSpc>
                <a:spcPts val="3321"/>
              </a:lnSpc>
            </a:pPr>
            <a:r>
              <a:rPr lang="en-US" sz="2372">
                <a:solidFill>
                  <a:srgbClr val="000000"/>
                </a:solidFill>
                <a:latin typeface="Canva Sans"/>
              </a:rPr>
              <a:t>next slides in this Queue {} class. make sure they</a:t>
            </a:r>
          </a:p>
          <a:p>
            <a:pPr algn="just">
              <a:lnSpc>
                <a:spcPts val="3321"/>
              </a:lnSpc>
            </a:pPr>
            <a:r>
              <a:rPr lang="en-US" sz="2372">
                <a:solidFill>
                  <a:srgbClr val="000000"/>
                </a:solidFill>
                <a:latin typeface="Canva Sans"/>
              </a:rPr>
              <a:t>are all in the Class!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grpSp>
        <p:nvGrpSpPr>
          <p:cNvPr name="Group 3" id="3"/>
          <p:cNvGrpSpPr/>
          <p:nvPr/>
        </p:nvGrpSpPr>
        <p:grpSpPr>
          <a:xfrm rot="0">
            <a:off x="15690575" y="7594992"/>
            <a:ext cx="4114800" cy="4114800"/>
            <a:chOff x="0" y="0"/>
            <a:chExt cx="5486400" cy="5486400"/>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3200" y="203200"/>
              <a:ext cx="4410100" cy="4410100"/>
            </a:xfrm>
            <a:custGeom>
              <a:avLst/>
              <a:gdLst/>
              <a:ahLst/>
              <a:cxnLst/>
              <a:rect r="r" b="b" t="t" l="l"/>
              <a:pathLst>
                <a:path h="4410100" w="4410100">
                  <a:moveTo>
                    <a:pt x="0" y="0"/>
                  </a:moveTo>
                  <a:lnTo>
                    <a:pt x="4410100" y="0"/>
                  </a:lnTo>
                  <a:lnTo>
                    <a:pt x="4410100" y="4410100"/>
                  </a:lnTo>
                  <a:lnTo>
                    <a:pt x="0" y="44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028700" y="999116"/>
            <a:ext cx="13125744" cy="4144384"/>
          </a:xfrm>
          <a:custGeom>
            <a:avLst/>
            <a:gdLst/>
            <a:ahLst/>
            <a:cxnLst/>
            <a:rect r="r" b="b" t="t" l="l"/>
            <a:pathLst>
              <a:path h="4144384" w="13125744">
                <a:moveTo>
                  <a:pt x="0" y="0"/>
                </a:moveTo>
                <a:lnTo>
                  <a:pt x="13125744" y="0"/>
                </a:lnTo>
                <a:lnTo>
                  <a:pt x="13125744" y="4144384"/>
                </a:lnTo>
                <a:lnTo>
                  <a:pt x="0" y="4144384"/>
                </a:lnTo>
                <a:lnTo>
                  <a:pt x="0" y="0"/>
                </a:lnTo>
                <a:close/>
              </a:path>
            </a:pathLst>
          </a:custGeom>
          <a:blipFill>
            <a:blip r:embed="rId5"/>
            <a:stretch>
              <a:fillRect l="0" t="0" r="0" b="0"/>
            </a:stretch>
          </a:blipFill>
        </p:spPr>
      </p:sp>
      <p:sp>
        <p:nvSpPr>
          <p:cNvPr name="Freeform 7" id="7"/>
          <p:cNvSpPr/>
          <p:nvPr/>
        </p:nvSpPr>
        <p:spPr>
          <a:xfrm flipH="false" flipV="false" rot="0">
            <a:off x="1028700" y="8309697"/>
            <a:ext cx="3008913" cy="2904969"/>
          </a:xfrm>
          <a:custGeom>
            <a:avLst/>
            <a:gdLst/>
            <a:ahLst/>
            <a:cxnLst/>
            <a:rect r="r" b="b" t="t" l="l"/>
            <a:pathLst>
              <a:path h="2904969" w="3008913">
                <a:moveTo>
                  <a:pt x="0" y="0"/>
                </a:moveTo>
                <a:lnTo>
                  <a:pt x="3008913" y="0"/>
                </a:lnTo>
                <a:lnTo>
                  <a:pt x="3008913" y="2904969"/>
                </a:lnTo>
                <a:lnTo>
                  <a:pt x="0" y="2904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5613082"/>
            <a:ext cx="10845507" cy="2325283"/>
          </a:xfrm>
          <a:prstGeom prst="rect">
            <a:avLst/>
          </a:prstGeom>
        </p:spPr>
        <p:txBody>
          <a:bodyPr anchor="t" rtlCol="false" tIns="0" lIns="0" bIns="0" rIns="0">
            <a:spAutoFit/>
          </a:bodyPr>
          <a:lstStyle/>
          <a:p>
            <a:pPr marL="475719" indent="-237860" lvl="1">
              <a:lnSpc>
                <a:spcPts val="3084"/>
              </a:lnSpc>
              <a:buFont typeface="Arial"/>
              <a:buChar char="•"/>
            </a:pPr>
            <a:r>
              <a:rPr lang="en-US" sz="2203">
                <a:solidFill>
                  <a:srgbClr val="000000"/>
                </a:solidFill>
                <a:latin typeface="Canva Sans"/>
              </a:rPr>
              <a:t>The isFull function is used to check if the queue is full. It does this by checking if the front index is 0 and the rear index is equal to SIZE - 1, where SIZE is the maximum capacity of the queue. If the front index is 0 and the rear index is SIZE - 1, it means that the queue is full, and the function returns true. Otherwise, if the condition is not met, it means that the queue is not full, and the function returns false.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DAF2jzkl1t8</dc:identifier>
  <dcterms:modified xsi:type="dcterms:W3CDTF">2011-08-01T06:04:30Z</dcterms:modified>
  <cp:revision>1</cp:revision>
  <dc:title>Queue In C++</dc:title>
</cp:coreProperties>
</file>